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491" r:id="rId2"/>
    <p:sldId id="775" r:id="rId3"/>
    <p:sldId id="546" r:id="rId4"/>
    <p:sldId id="610" r:id="rId5"/>
    <p:sldId id="608" r:id="rId6"/>
    <p:sldId id="656" r:id="rId7"/>
    <p:sldId id="655" r:id="rId8"/>
    <p:sldId id="659" r:id="rId9"/>
    <p:sldId id="658" r:id="rId10"/>
    <p:sldId id="649" r:id="rId11"/>
    <p:sldId id="614" r:id="rId12"/>
    <p:sldId id="615" r:id="rId13"/>
    <p:sldId id="668" r:id="rId14"/>
    <p:sldId id="660" r:id="rId15"/>
    <p:sldId id="296" r:id="rId16"/>
    <p:sldId id="274" r:id="rId17"/>
    <p:sldId id="552" r:id="rId18"/>
    <p:sldId id="520" r:id="rId19"/>
    <p:sldId id="555" r:id="rId20"/>
    <p:sldId id="548" r:id="rId21"/>
    <p:sldId id="556" r:id="rId22"/>
    <p:sldId id="661" r:id="rId23"/>
    <p:sldId id="557" r:id="rId24"/>
    <p:sldId id="525" r:id="rId25"/>
    <p:sldId id="549" r:id="rId26"/>
    <p:sldId id="561" r:id="rId27"/>
    <p:sldId id="562" r:id="rId28"/>
    <p:sldId id="594" r:id="rId29"/>
    <p:sldId id="587" r:id="rId30"/>
    <p:sldId id="595" r:id="rId31"/>
    <p:sldId id="590" r:id="rId32"/>
    <p:sldId id="593" r:id="rId33"/>
    <p:sldId id="599" r:id="rId34"/>
    <p:sldId id="664" r:id="rId35"/>
    <p:sldId id="663" r:id="rId36"/>
  </p:sldIdLst>
  <p:sldSz cx="9144000" cy="6858000" type="screen4x3"/>
  <p:notesSz cx="70104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500" 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1B1"/>
    <a:srgbClr val="3333FF"/>
    <a:srgbClr val="000085"/>
    <a:srgbClr val="000031"/>
    <a:srgbClr val="0000FC"/>
    <a:srgbClr val="0000F7"/>
    <a:srgbClr val="FFFF00"/>
    <a:srgbClr val="0099FF"/>
    <a:srgbClr val="99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0" autoAdjust="0"/>
    <p:restoredTop sz="90000" autoAdjust="0"/>
  </p:normalViewPr>
  <p:slideViewPr>
    <p:cSldViewPr>
      <p:cViewPr varScale="1">
        <p:scale>
          <a:sx n="86" d="100"/>
          <a:sy n="86" d="100"/>
        </p:scale>
        <p:origin x="144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70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6"/>
    </p:cViewPr>
  </p:sorterViewPr>
  <p:notesViewPr>
    <p:cSldViewPr showGuides="1">
      <p:cViewPr varScale="1">
        <p:scale>
          <a:sx n="83" d="100"/>
          <a:sy n="83" d="100"/>
        </p:scale>
        <p:origin x="1692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Book1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Forested Depletion Curve 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SWE</c:v>
                </c:pt>
              </c:strCache>
            </c:strRef>
          </c:tx>
          <c:xVal>
            <c:numRef>
              <c:f>Sheet1!$B$2:$B$12</c:f>
              <c:numCache>
                <c:formatCode>General</c:formatCode>
                <c:ptCount val="11"/>
                <c:pt idx="0">
                  <c:v>5.0000000745060003E-2</c:v>
                </c:pt>
                <c:pt idx="1">
                  <c:v>0.23999999463560004</c:v>
                </c:pt>
                <c:pt idx="2">
                  <c:v>0.40000000596050006</c:v>
                </c:pt>
                <c:pt idx="3">
                  <c:v>0.52999997138980015</c:v>
                </c:pt>
                <c:pt idx="4">
                  <c:v>0.64999997615810035</c:v>
                </c:pt>
                <c:pt idx="5">
                  <c:v>0.75000000000000011</c:v>
                </c:pt>
                <c:pt idx="6">
                  <c:v>0.81999999284740011</c:v>
                </c:pt>
                <c:pt idx="7">
                  <c:v>0.87999999523160011</c:v>
                </c:pt>
                <c:pt idx="8">
                  <c:v>0.93000000715260001</c:v>
                </c:pt>
                <c:pt idx="9">
                  <c:v>0.99000000953669998</c:v>
                </c:pt>
                <c:pt idx="10">
                  <c:v>1</c:v>
                </c:pt>
              </c:numCache>
            </c:numRef>
          </c:xVal>
          <c:yVal>
            <c:numRef>
              <c:f>Sheet1!$C$2:$C$12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2D9-4363-B79B-A1EE7065FD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23376"/>
        <c:axId val="240917888"/>
      </c:scatterChart>
      <c:valAx>
        <c:axId val="240923376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Snow Covered Area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40917888"/>
        <c:crosses val="autoZero"/>
        <c:crossBetween val="midCat"/>
      </c:valAx>
      <c:valAx>
        <c:axId val="240917888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Snow</a:t>
                </a:r>
                <a:r>
                  <a:rPr lang="en-US" baseline="0"/>
                  <a:t> Water Equivalent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4092337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2" tx1="lt1" bg2="dk1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Apline Depletion Curve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Sheet1!$D$2:$D$12</c:f>
              <c:numCache>
                <c:formatCode>General</c:formatCode>
                <c:ptCount val="11"/>
                <c:pt idx="0">
                  <c:v>5.0000000745060003E-2</c:v>
                </c:pt>
                <c:pt idx="1">
                  <c:v>0.25</c:v>
                </c:pt>
                <c:pt idx="2">
                  <c:v>0.40000000596050006</c:v>
                </c:pt>
                <c:pt idx="3">
                  <c:v>0.47999998927120008</c:v>
                </c:pt>
                <c:pt idx="4">
                  <c:v>0.54000002145769999</c:v>
                </c:pt>
                <c:pt idx="5">
                  <c:v>0.57999998331070013</c:v>
                </c:pt>
                <c:pt idx="6">
                  <c:v>0.6100000143051002</c:v>
                </c:pt>
                <c:pt idx="7">
                  <c:v>0.63999998569490013</c:v>
                </c:pt>
                <c:pt idx="8">
                  <c:v>0.66000002622600018</c:v>
                </c:pt>
                <c:pt idx="9">
                  <c:v>0.68000000715260001</c:v>
                </c:pt>
                <c:pt idx="10">
                  <c:v>0.69999998807910013</c:v>
                </c:pt>
              </c:numCache>
            </c:numRef>
          </c:xVal>
          <c:yVal>
            <c:numRef>
              <c:f>Sheet1!$E$2:$E$12</c:f>
              <c:numCache>
                <c:formatCode>General</c:formatCode>
                <c:ptCount val="1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0.30000000000000004</c:v>
                </c:pt>
                <c:pt idx="4">
                  <c:v>0.4</c:v>
                </c:pt>
                <c:pt idx="5">
                  <c:v>0.5</c:v>
                </c:pt>
                <c:pt idx="6">
                  <c:v>0.60000000000000009</c:v>
                </c:pt>
                <c:pt idx="7">
                  <c:v>0.70000000000000007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1B7-4D95-88F9-82ECB4056A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0918280"/>
        <c:axId val="240918672"/>
      </c:scatterChart>
      <c:valAx>
        <c:axId val="240918280"/>
        <c:scaling>
          <c:orientation val="minMax"/>
          <c:max val="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Snow</a:t>
                </a:r>
                <a:r>
                  <a:rPr lang="en-US" baseline="0"/>
                  <a:t> Covered Area</a:t>
                </a:r>
                <a:endParaRPr 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40918672"/>
        <c:crosses val="autoZero"/>
        <c:crossBetween val="midCat"/>
      </c:valAx>
      <c:valAx>
        <c:axId val="240918672"/>
        <c:scaling>
          <c:orientation val="minMax"/>
          <c:max val="1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Snow Water Equivalent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4091828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>
            <a:lvl1pPr algn="l" defTabSz="93100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925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>
            <a:lvl1pPr algn="r" defTabSz="93100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85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b" anchorCtr="0" compatLnSpc="1">
            <a:prstTxWarp prst="textNoShape">
              <a:avLst/>
            </a:prstTxWarp>
          </a:bodyPr>
          <a:lstStyle>
            <a:lvl1pPr algn="l" defTabSz="931008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925" y="883285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b" anchorCtr="0" compatLnSpc="1">
            <a:prstTxWarp prst="textNoShape">
              <a:avLst/>
            </a:prstTxWarp>
          </a:bodyPr>
          <a:lstStyle>
            <a:lvl1pPr algn="r" defTabSz="931008">
              <a:defRPr sz="1200"/>
            </a:lvl1pPr>
          </a:lstStyle>
          <a:p>
            <a:pPr>
              <a:defRPr/>
            </a:pPr>
            <a:fld id="{8B6462ED-0CB4-4941-A52B-77323C74E8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43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>
            <a:lvl1pPr algn="l" defTabSz="931008">
              <a:defRPr sz="12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>
            <a:lvl1pPr algn="r" defTabSz="931008">
              <a:defRPr sz="12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2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b" anchorCtr="0" compatLnSpc="1">
            <a:prstTxWarp prst="textNoShape">
              <a:avLst/>
            </a:prstTxWarp>
          </a:bodyPr>
          <a:lstStyle>
            <a:lvl1pPr algn="l" defTabSz="931008">
              <a:defRPr sz="12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2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8" rIns="93177" bIns="46588" numCol="1" anchor="b" anchorCtr="0" compatLnSpc="1">
            <a:prstTxWarp prst="textNoShape">
              <a:avLst/>
            </a:prstTxWarp>
          </a:bodyPr>
          <a:lstStyle>
            <a:lvl1pPr algn="r" defTabSz="931008">
              <a:defRPr sz="1200" i="0"/>
            </a:lvl1pPr>
          </a:lstStyle>
          <a:p>
            <a:pPr>
              <a:defRPr/>
            </a:pPr>
            <a:fld id="{7567BCE5-B166-4346-85A3-2F189FD535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815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7EFB996-9D61-488C-93FF-A4EDE8E4AF1C}" type="slidenum">
              <a:rPr lang="en-US" sz="1200" i="0" smtClean="0"/>
              <a:pPr eaLnBrk="1" hangingPunct="1"/>
              <a:t>18</a:t>
            </a:fld>
            <a:endParaRPr lang="en-US" sz="1200" i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4F52DE6-5E80-45C1-BA72-479B606C7C06}" type="slidenum">
              <a:rPr lang="en-US" sz="1200" i="0" smtClean="0"/>
              <a:pPr eaLnBrk="1" hangingPunct="1"/>
              <a:t>30</a:t>
            </a:fld>
            <a:endParaRPr lang="en-US" sz="1200" i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79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3B510D2-5881-4666-9AEC-A4DDF77824CB}" type="slidenum">
              <a:rPr lang="en-US" sz="1200" i="0" smtClean="0"/>
              <a:pPr eaLnBrk="1" hangingPunct="1"/>
              <a:t>31</a:t>
            </a:fld>
            <a:endParaRPr lang="en-US" sz="1200" i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45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C88062B-6572-49E4-B3FF-5BD2A377D70B}" type="slidenum">
              <a:rPr lang="en-US" sz="1200" i="0" smtClean="0"/>
              <a:pPr eaLnBrk="1" hangingPunct="1"/>
              <a:t>32</a:t>
            </a:fld>
            <a:endParaRPr lang="en-US" sz="1200" i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3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FF0E07-98A9-413B-A91A-EEC12470814F}" type="slidenum">
              <a:rPr lang="en-US" sz="1200" i="0" smtClean="0"/>
              <a:pPr eaLnBrk="1" hangingPunct="1"/>
              <a:t>19</a:t>
            </a:fld>
            <a:endParaRPr lang="en-US" sz="1200" i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79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5E8634F-CBD4-485A-BE06-7F7A918BD8F5}" type="slidenum">
              <a:rPr lang="en-US" sz="1200" i="0" smtClean="0"/>
              <a:pPr eaLnBrk="1" hangingPunct="1"/>
              <a:t>20</a:t>
            </a:fld>
            <a:endParaRPr lang="en-US" sz="1200" i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2625"/>
            <a:ext cx="4535488" cy="3402013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1650"/>
            <a:ext cx="5029200" cy="408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3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FF0E07-98A9-413B-A91A-EEC12470814F}" type="slidenum">
              <a:rPr lang="en-US" sz="1200" i="0" smtClean="0"/>
              <a:pPr eaLnBrk="1" hangingPunct="1"/>
              <a:t>21</a:t>
            </a:fld>
            <a:endParaRPr lang="en-US" sz="1200" i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95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959578-AB7F-4925-BEF1-976C21432DF4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3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3A4CE-83C0-4D14-A637-0C95D2AFE29B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2050" y="682625"/>
            <a:ext cx="4535488" cy="3402013"/>
          </a:xfrm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11650"/>
            <a:ext cx="5029200" cy="40830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91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F7DA7BA-6902-4533-A3D8-920D3B0B4DD4}" type="slidenum">
              <a:rPr lang="en-US" sz="1200" i="0" smtClean="0"/>
              <a:pPr eaLnBrk="1" hangingPunct="1"/>
              <a:t>27</a:t>
            </a:fld>
            <a:endParaRPr lang="en-US" sz="1200" i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5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C9B821D-FD1B-4BF3-A39F-1F570790C865}" type="slidenum">
              <a:rPr lang="en-US" sz="1200" i="0" smtClean="0"/>
              <a:pPr eaLnBrk="1" hangingPunct="1"/>
              <a:t>28</a:t>
            </a:fld>
            <a:endParaRPr lang="en-US" sz="1200" i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8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1225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5141A63D-BDDC-46FF-8F2C-9DFACA909879}" type="slidenum">
              <a:rPr lang="en-US" sz="1200" i="0" smtClean="0"/>
              <a:pPr eaLnBrk="1" hangingPunct="1"/>
              <a:t>29</a:t>
            </a:fld>
            <a:endParaRPr lang="en-US" sz="1200" i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-1035050" y="1552575"/>
            <a:ext cx="10179050" cy="5305425"/>
            <a:chOff x="-652" y="978"/>
            <a:chExt cx="6412" cy="3342"/>
          </a:xfrm>
        </p:grpSpPr>
        <p:sp>
          <p:nvSpPr>
            <p:cNvPr id="5" name="Freeform 3"/>
            <p:cNvSpPr>
              <a:spLocks/>
            </p:cNvSpPr>
            <p:nvPr/>
          </p:nvSpPr>
          <p:spPr bwMode="auto">
            <a:xfrm>
              <a:off x="2061" y="1707"/>
              <a:ext cx="3699" cy="2613"/>
            </a:xfrm>
            <a:custGeom>
              <a:avLst/>
              <a:gdLst/>
              <a:ahLst/>
              <a:cxnLst>
                <a:cxn ang="0">
                  <a:pos x="1523" y="2611"/>
                </a:cxn>
                <a:cxn ang="0">
                  <a:pos x="3698" y="2612"/>
                </a:cxn>
                <a:cxn ang="0">
                  <a:pos x="3698" y="2228"/>
                </a:cxn>
                <a:cxn ang="0">
                  <a:pos x="0" y="0"/>
                </a:cxn>
                <a:cxn ang="0">
                  <a:pos x="160" y="118"/>
                </a:cxn>
                <a:cxn ang="0">
                  <a:pos x="292" y="219"/>
                </a:cxn>
                <a:cxn ang="0">
                  <a:pos x="441" y="347"/>
                </a:cxn>
                <a:cxn ang="0">
                  <a:pos x="585" y="482"/>
                </a:cxn>
                <a:cxn ang="0">
                  <a:pos x="796" y="711"/>
                </a:cxn>
                <a:cxn ang="0">
                  <a:pos x="983" y="955"/>
                </a:cxn>
                <a:cxn ang="0">
                  <a:pos x="1119" y="1168"/>
                </a:cxn>
                <a:cxn ang="0">
                  <a:pos x="1238" y="1388"/>
                </a:cxn>
                <a:cxn ang="0">
                  <a:pos x="1331" y="1608"/>
                </a:cxn>
                <a:cxn ang="0">
                  <a:pos x="1400" y="1809"/>
                </a:cxn>
                <a:cxn ang="0">
                  <a:pos x="1447" y="1979"/>
                </a:cxn>
                <a:cxn ang="0">
                  <a:pos x="1490" y="2190"/>
                </a:cxn>
                <a:cxn ang="0">
                  <a:pos x="1511" y="2374"/>
                </a:cxn>
                <a:cxn ang="0">
                  <a:pos x="1523" y="2611"/>
                </a:cxn>
              </a:cxnLst>
              <a:rect l="0" t="0" r="r" b="b"/>
              <a:pathLst>
                <a:path w="3699" h="2613">
                  <a:moveTo>
                    <a:pt x="1523" y="2611"/>
                  </a:moveTo>
                  <a:lnTo>
                    <a:pt x="3698" y="2612"/>
                  </a:lnTo>
                  <a:lnTo>
                    <a:pt x="3698" y="2228"/>
                  </a:lnTo>
                  <a:lnTo>
                    <a:pt x="0" y="0"/>
                  </a:lnTo>
                  <a:lnTo>
                    <a:pt x="160" y="118"/>
                  </a:lnTo>
                  <a:lnTo>
                    <a:pt x="292" y="219"/>
                  </a:lnTo>
                  <a:lnTo>
                    <a:pt x="441" y="347"/>
                  </a:lnTo>
                  <a:lnTo>
                    <a:pt x="585" y="482"/>
                  </a:lnTo>
                  <a:lnTo>
                    <a:pt x="796" y="711"/>
                  </a:lnTo>
                  <a:lnTo>
                    <a:pt x="983" y="955"/>
                  </a:lnTo>
                  <a:lnTo>
                    <a:pt x="1119" y="1168"/>
                  </a:lnTo>
                  <a:lnTo>
                    <a:pt x="1238" y="1388"/>
                  </a:lnTo>
                  <a:lnTo>
                    <a:pt x="1331" y="1608"/>
                  </a:lnTo>
                  <a:lnTo>
                    <a:pt x="1400" y="1809"/>
                  </a:lnTo>
                  <a:lnTo>
                    <a:pt x="1447" y="1979"/>
                  </a:lnTo>
                  <a:lnTo>
                    <a:pt x="1490" y="2190"/>
                  </a:lnTo>
                  <a:lnTo>
                    <a:pt x="1511" y="2374"/>
                  </a:lnTo>
                  <a:lnTo>
                    <a:pt x="1523" y="2611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" name="Arc 4"/>
            <p:cNvSpPr>
              <a:spLocks/>
            </p:cNvSpPr>
            <p:nvPr/>
          </p:nvSpPr>
          <p:spPr bwMode="auto">
            <a:xfrm>
              <a:off x="-652" y="978"/>
              <a:ext cx="4237" cy="3342"/>
            </a:xfrm>
            <a:custGeom>
              <a:avLst/>
              <a:gdLst>
                <a:gd name="T0" fmla="*/ 780 w 21600"/>
                <a:gd name="T1" fmla="*/ 0 h 21231"/>
                <a:gd name="T2" fmla="*/ 4237 w 21600"/>
                <a:gd name="T3" fmla="*/ 3342 h 21231"/>
                <a:gd name="T4" fmla="*/ 0 w 21600"/>
                <a:gd name="T5" fmla="*/ 3342 h 212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31" fill="none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</a:path>
                <a:path w="21600" h="21231" stroke="0" extrusionOk="0">
                  <a:moveTo>
                    <a:pt x="3976" y="0"/>
                  </a:moveTo>
                  <a:cubicBezTo>
                    <a:pt x="14194" y="1914"/>
                    <a:pt x="21600" y="10835"/>
                    <a:pt x="21600" y="21231"/>
                  </a:cubicBezTo>
                  <a:lnTo>
                    <a:pt x="0" y="21231"/>
                  </a:lnTo>
                  <a:lnTo>
                    <a:pt x="3976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7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1293813" y="762000"/>
            <a:ext cx="7772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3429000"/>
            <a:ext cx="6400800" cy="1752600"/>
          </a:xfrm>
        </p:spPr>
        <p:txBody>
          <a:bodyPr lIns="92075" tIns="46038" rIns="92075" bIns="46038"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C00C4-2689-4321-924B-9377DFA4F2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65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D2DD1-8E70-48F1-AE83-BA6D02C4A3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87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40A59-79BF-47C8-B9C4-90C64CD6D3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3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141EC-C8C8-4878-96DB-7EF6C688A0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04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ident_4_onscreen_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04694" y="6457394"/>
            <a:ext cx="838200" cy="3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2977739" y="6304002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</a:rPr>
              <a:t>PRMS Climate</a:t>
            </a:r>
            <a:r>
              <a:rPr lang="en-US" sz="1000" b="0" baseline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</a:rPr>
              <a:t> Distribution Modules</a:t>
            </a:r>
            <a:endParaRPr lang="en-US" sz="1000" b="0" dirty="0">
              <a:solidFill>
                <a:schemeClr val="bg2">
                  <a:lumMod val="20000"/>
                  <a:lumOff val="80000"/>
                </a:schemeClr>
              </a:solidFill>
              <a:latin typeface="Comic Sans MS" pitchFamily="66" charset="0"/>
            </a:endParaRPr>
          </a:p>
          <a:p>
            <a:pPr algn="ctr"/>
            <a:r>
              <a:rPr lang="en-US" sz="1000" b="0" i="0" u="none" strike="noStrike" kern="1200" baseline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  <a:ea typeface="+mn-ea"/>
                <a:cs typeface="+mn-cs"/>
              </a:rPr>
              <a:t>PRMS training class, May 2015</a:t>
            </a:r>
          </a:p>
          <a:p>
            <a:pPr algn="ctr"/>
            <a:r>
              <a:rPr lang="en-US" sz="1000" b="0" i="0" u="none" strike="noStrike" kern="1200" baseline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  <a:ea typeface="+mn-ea"/>
                <a:cs typeface="+mn-cs"/>
              </a:rPr>
              <a:t>lhay@usgs.gov</a:t>
            </a:r>
            <a:endParaRPr lang="en-US" sz="1000" b="0" dirty="0">
              <a:solidFill>
                <a:schemeClr val="bg2">
                  <a:lumMod val="20000"/>
                  <a:lumOff val="80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518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E34D4EB-D557-4AB4-A688-023D5D5E2C0D}" type="slidenum">
              <a:rPr lang="en-US" altLang="zh-CN"/>
              <a:pPr/>
              <a:t>‹#›</a:t>
            </a:fld>
            <a:endParaRPr lang="en-US" altLang="zh-CN" dirty="0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1440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69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F2028-536C-4198-8A58-B7421FD764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A82B5A-6BCB-4FCA-9B3D-E894804218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6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0C401-CE7D-47A9-B141-6A8C7C9334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185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CF480-5677-4582-A906-3524F5FBB4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60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7BD7D0-901E-44E7-983C-DE97B4F402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0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588" y="6416675"/>
            <a:ext cx="27336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markstro@usgs.gov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185284-2EDD-4CF8-A3C3-8471B085E5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7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7B314-C872-4F12-A6A7-4A9D8E3F7D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0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88192-DF04-441F-891F-A4CDE69C76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84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0"/>
          <p:cNvGrpSpPr>
            <a:grpSpLocks/>
          </p:cNvGrpSpPr>
          <p:nvPr/>
        </p:nvGrpSpPr>
        <p:grpSpPr bwMode="auto">
          <a:xfrm>
            <a:off x="0" y="1588"/>
            <a:ext cx="9132888" cy="6845300"/>
            <a:chOff x="0" y="1"/>
            <a:chExt cx="5753" cy="4312"/>
          </a:xfrm>
        </p:grpSpPr>
        <p:sp>
          <p:nvSpPr>
            <p:cNvPr id="2051" name="Freeform 3"/>
            <p:cNvSpPr>
              <a:spLocks/>
            </p:cNvSpPr>
            <p:nvPr/>
          </p:nvSpPr>
          <p:spPr bwMode="auto">
            <a:xfrm>
              <a:off x="3394" y="999"/>
              <a:ext cx="2359" cy="3314"/>
            </a:xfrm>
            <a:custGeom>
              <a:avLst/>
              <a:gdLst/>
              <a:ahLst/>
              <a:cxnLst>
                <a:cxn ang="0">
                  <a:pos x="1905" y="3312"/>
                </a:cxn>
                <a:cxn ang="0">
                  <a:pos x="2358" y="3313"/>
                </a:cxn>
                <a:cxn ang="0">
                  <a:pos x="2358" y="1437"/>
                </a:cxn>
                <a:cxn ang="0">
                  <a:pos x="0" y="0"/>
                </a:cxn>
                <a:cxn ang="0">
                  <a:pos x="201" y="150"/>
                </a:cxn>
                <a:cxn ang="0">
                  <a:pos x="366" y="279"/>
                </a:cxn>
                <a:cxn ang="0">
                  <a:pos x="552" y="441"/>
                </a:cxn>
                <a:cxn ang="0">
                  <a:pos x="732" y="612"/>
                </a:cxn>
                <a:cxn ang="0">
                  <a:pos x="996" y="903"/>
                </a:cxn>
                <a:cxn ang="0">
                  <a:pos x="1230" y="1212"/>
                </a:cxn>
                <a:cxn ang="0">
                  <a:pos x="1400" y="1482"/>
                </a:cxn>
                <a:cxn ang="0">
                  <a:pos x="1548" y="1761"/>
                </a:cxn>
                <a:cxn ang="0">
                  <a:pos x="1665" y="2040"/>
                </a:cxn>
                <a:cxn ang="0">
                  <a:pos x="1751" y="2295"/>
                </a:cxn>
                <a:cxn ang="0">
                  <a:pos x="1809" y="2511"/>
                </a:cxn>
                <a:cxn ang="0">
                  <a:pos x="1863" y="2778"/>
                </a:cxn>
                <a:cxn ang="0">
                  <a:pos x="1890" y="3012"/>
                </a:cxn>
                <a:cxn ang="0">
                  <a:pos x="1905" y="3312"/>
                </a:cxn>
              </a:cxnLst>
              <a:rect l="0" t="0" r="r" b="b"/>
              <a:pathLst>
                <a:path w="2359" h="3314">
                  <a:moveTo>
                    <a:pt x="1905" y="3312"/>
                  </a:moveTo>
                  <a:lnTo>
                    <a:pt x="2358" y="3313"/>
                  </a:lnTo>
                  <a:lnTo>
                    <a:pt x="2358" y="1437"/>
                  </a:lnTo>
                  <a:lnTo>
                    <a:pt x="0" y="0"/>
                  </a:lnTo>
                  <a:lnTo>
                    <a:pt x="201" y="150"/>
                  </a:lnTo>
                  <a:lnTo>
                    <a:pt x="366" y="279"/>
                  </a:lnTo>
                  <a:lnTo>
                    <a:pt x="552" y="441"/>
                  </a:lnTo>
                  <a:lnTo>
                    <a:pt x="732" y="612"/>
                  </a:lnTo>
                  <a:lnTo>
                    <a:pt x="996" y="903"/>
                  </a:lnTo>
                  <a:lnTo>
                    <a:pt x="1230" y="1212"/>
                  </a:lnTo>
                  <a:lnTo>
                    <a:pt x="1400" y="1482"/>
                  </a:lnTo>
                  <a:lnTo>
                    <a:pt x="1548" y="1761"/>
                  </a:lnTo>
                  <a:lnTo>
                    <a:pt x="1665" y="2040"/>
                  </a:lnTo>
                  <a:lnTo>
                    <a:pt x="1751" y="2295"/>
                  </a:lnTo>
                  <a:lnTo>
                    <a:pt x="1809" y="2511"/>
                  </a:lnTo>
                  <a:lnTo>
                    <a:pt x="1863" y="2778"/>
                  </a:lnTo>
                  <a:lnTo>
                    <a:pt x="1890" y="3012"/>
                  </a:lnTo>
                  <a:lnTo>
                    <a:pt x="1905" y="3312"/>
                  </a:lnTo>
                </a:path>
              </a:pathLst>
            </a:custGeom>
            <a:gradFill rotWithShape="0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 cap="rnd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4" name="Arc 4"/>
            <p:cNvSpPr>
              <a:spLocks/>
            </p:cNvSpPr>
            <p:nvPr/>
          </p:nvSpPr>
          <p:spPr bwMode="auto">
            <a:xfrm>
              <a:off x="0" y="1"/>
              <a:ext cx="5298" cy="4312"/>
            </a:xfrm>
            <a:custGeom>
              <a:avLst/>
              <a:gdLst>
                <a:gd name="T0" fmla="*/ 0 w 21600"/>
                <a:gd name="T1" fmla="*/ 0 h 21600"/>
                <a:gd name="T2" fmla="*/ 5298 w 21600"/>
                <a:gd name="T3" fmla="*/ 4312 h 21600"/>
                <a:gd name="T4" fmla="*/ 0 w 21600"/>
                <a:gd name="T5" fmla="*/ 431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i="0"/>
            </a:lvl1pPr>
          </a:lstStyle>
          <a:p>
            <a:pPr>
              <a:defRPr/>
            </a:pPr>
            <a:fld id="{54F42C18-4F3A-4860-9BB0-7E38BDE6A6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9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40" r:id="rId13"/>
    <p:sldLayoutId id="2147483741" r:id="rId14"/>
    <p:sldLayoutId id="2147483742" r:id="rId15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57200" y="1368742"/>
            <a:ext cx="4495800" cy="3962400"/>
            <a:chOff x="1524000" y="1066800"/>
            <a:chExt cx="6096000" cy="5218331"/>
          </a:xfrm>
        </p:grpSpPr>
        <p:pic>
          <p:nvPicPr>
            <p:cNvPr id="17" name="Picture 16" descr="Figure 4 PRMS_conceptual_figure.bmp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066800"/>
              <a:ext cx="6096000" cy="500062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24000" y="5663039"/>
              <a:ext cx="6096000" cy="58251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PRMS Conceptualization of Basin Components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24000" y="1066800"/>
              <a:ext cx="6096000" cy="5218331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333500" y="5562600"/>
            <a:ext cx="64770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Modular, deterministic, distributed-parameter, physical-process, daily time-step watershed model that simulates watershed response to various combinations of climate and land use.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6702" y="146303"/>
            <a:ext cx="8730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dirty="0">
                <a:latin typeface="Arial" pitchFamily="34" charset="0"/>
                <a:cs typeface="Arial" pitchFamily="34" charset="0"/>
              </a:rPr>
              <a:t>Precipitation Runoff Modeling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5400" y="1389962"/>
            <a:ext cx="3810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108 Model Parameters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73 Non-calibration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Computed directly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Boundary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Configuration options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35 Calibration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0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2413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Dimensions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6863"/>
            <a:ext cx="7772400" cy="478313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value that is used to describe the array size (number of values) of a parameter or variable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Every parameter and variable has one or more dimensions associated with it</a:t>
            </a:r>
          </a:p>
          <a:p>
            <a:pPr eaLnBrk="1" hangingPunct="1">
              <a:lnSpc>
                <a:spcPct val="90000"/>
              </a:lnSpc>
            </a:pPr>
            <a:endParaRPr lang="en-US" sz="2400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 dimension is comprised of a name and an integer value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Dimensions are read from the PRMS Parameter 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826" t="17511" r="5857" b="25895"/>
          <a:stretch/>
        </p:blipFill>
        <p:spPr>
          <a:xfrm>
            <a:off x="539552" y="404663"/>
            <a:ext cx="8280920" cy="58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1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24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Parameters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6863"/>
            <a:ext cx="7772400" cy="478313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static input value that does not change during the course of a PRMS simulation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“Declared” by the active modules in PRMS</a:t>
            </a:r>
          </a:p>
          <a:p>
            <a:pPr eaLnBrk="1" hangingPunct="1">
              <a:lnSpc>
                <a:spcPct val="90000"/>
              </a:lnSpc>
            </a:pPr>
            <a:endParaRPr lang="en-US" sz="2400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Must be declared as arrays -- scalar parameters have an array size of one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Values of each parameter are read from the PRMS Parameter File before the simulation starts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Real or integer numerical type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712" t="24148" r="6599" b="15764"/>
          <a:stretch/>
        </p:blipFill>
        <p:spPr>
          <a:xfrm>
            <a:off x="539552" y="332655"/>
            <a:ext cx="8316924" cy="61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24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Variables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6863"/>
            <a:ext cx="7772400" cy="4783137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value that can change each time step during the course of a PRMS simulation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“Declared” by the active modules in PRMS</a:t>
            </a:r>
          </a:p>
          <a:p>
            <a:pPr eaLnBrk="1" hangingPunct="1">
              <a:lnSpc>
                <a:spcPct val="90000"/>
              </a:lnSpc>
            </a:pPr>
            <a:endParaRPr lang="en-US" sz="2400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Must be declared as arrays -- scalar variables have an array size of one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Input variable values of are read from the PRMS Data File as the simulation progresses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Real or integer numerical type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454" t="23799" r="5487" b="17510"/>
          <a:stretch/>
        </p:blipFill>
        <p:spPr>
          <a:xfrm>
            <a:off x="467544" y="404664"/>
            <a:ext cx="8352928" cy="60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9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BA76-F49A-4A16-BD4D-BE368113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CBF6F-01D1-4D18-93E6-07CB357E4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22C25E-89A0-4027-A9DA-6405C42E4756}"/>
              </a:ext>
            </a:extLst>
          </p:cNvPr>
          <p:cNvSpPr/>
          <p:nvPr/>
        </p:nvSpPr>
        <p:spPr>
          <a:xfrm>
            <a:off x="2353540" y="3188935"/>
            <a:ext cx="443691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Go through latest tables PDF</a:t>
            </a:r>
          </a:p>
        </p:txBody>
      </p:sp>
    </p:spTree>
    <p:extLst>
      <p:ext uri="{BB962C8B-B14F-4D97-AF65-F5344CB8AC3E}">
        <p14:creationId xmlns:p14="http://schemas.microsoft.com/office/powerpoint/2010/main" val="4190644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EE7FC-64C1-4239-8260-FE6774C31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43" y="0"/>
            <a:ext cx="680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70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 - GSvie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2" y="381000"/>
            <a:ext cx="809257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300335"/>
            <a:ext cx="831348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Merced River Basin, California</a:t>
            </a:r>
          </a:p>
          <a:p>
            <a:pPr algn="ctr"/>
            <a:r>
              <a:rPr lang="en-US" sz="2400" dirty="0"/>
              <a:t>517 km</a:t>
            </a:r>
            <a:r>
              <a:rPr lang="en-US" sz="2400" baseline="30000" dirty="0"/>
              <a:t>2 </a:t>
            </a:r>
            <a:r>
              <a:rPr lang="en-US" sz="2400" dirty="0"/>
              <a:t>in area and ranges in elevation from 1200-3320m</a:t>
            </a:r>
          </a:p>
        </p:txBody>
      </p:sp>
    </p:spTree>
    <p:extLst>
      <p:ext uri="{BB962C8B-B14F-4D97-AF65-F5344CB8AC3E}">
        <p14:creationId xmlns:p14="http://schemas.microsoft.com/office/powerpoint/2010/main" val="228221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294900"/>
            <a:ext cx="8763000" cy="31341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ctr" eaLnBrk="1" hangingPunct="1">
              <a:lnSpc>
                <a:spcPct val="80000"/>
              </a:lnSpc>
              <a:spcAft>
                <a:spcPct val="10000"/>
              </a:spcAft>
              <a:buFontTx/>
              <a:buNone/>
            </a:pPr>
            <a:r>
              <a:rPr lang="en-US" sz="3200" b="1" dirty="0">
                <a:solidFill>
                  <a:srgbClr val="FFFFFF"/>
                </a:solidFill>
              </a:rPr>
              <a:t>Temperature Distribution Modules</a:t>
            </a:r>
            <a:endParaRPr lang="en-US" sz="2400" b="1" dirty="0">
              <a:solidFill>
                <a:srgbClr val="FFFFFF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>
                <a:solidFill>
                  <a:srgbClr val="FFFFFF"/>
                </a:solidFill>
              </a:rPr>
              <a:t>temp_1sta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dirty="0">
                <a:solidFill>
                  <a:srgbClr val="FFFFFF"/>
                </a:solidFill>
              </a:rPr>
              <a:t>Distributes air temperature to each Hydrologic Response Unit (HRU) based on a measured value</a:t>
            </a:r>
          </a:p>
          <a:p>
            <a:r>
              <a:rPr lang="en-US" dirty="0">
                <a:solidFill>
                  <a:srgbClr val="FFFFFF"/>
                </a:solidFill>
              </a:rPr>
              <a:t>Used when</a:t>
            </a:r>
            <a:r>
              <a:rPr lang="en-US" dirty="0"/>
              <a:t> temperature data from one or more measurement stations are available and the measured data can be applied to each HRU by the parameter </a:t>
            </a:r>
            <a:r>
              <a:rPr lang="en-US" dirty="0" err="1">
                <a:solidFill>
                  <a:srgbClr val="FFFF00"/>
                </a:solidFill>
              </a:rPr>
              <a:t>hru_tsta</a:t>
            </a:r>
            <a:r>
              <a:rPr lang="en-US" dirty="0">
                <a:solidFill>
                  <a:srgbClr val="FFFF00"/>
                </a:solidFill>
              </a:rPr>
              <a:t>.</a:t>
            </a:r>
            <a:r>
              <a:rPr lang="en-US" dirty="0"/>
              <a:t> </a:t>
            </a:r>
            <a:endParaRPr lang="en-US" dirty="0">
              <a:solidFill>
                <a:srgbClr val="FFFFFF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27" y="2800581"/>
            <a:ext cx="9144000" cy="4025887"/>
            <a:chOff x="2627" y="2800581"/>
            <a:chExt cx="9144000" cy="4025887"/>
          </a:xfrm>
        </p:grpSpPr>
        <p:pic>
          <p:nvPicPr>
            <p:cNvPr id="2" name="Picture 1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" y="2800581"/>
              <a:ext cx="9144000" cy="402588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2362200" y="5791200"/>
              <a:ext cx="6781800" cy="533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16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Solar Radiation</a:t>
            </a:r>
            <a:br>
              <a:rPr lang="en-US" dirty="0"/>
            </a:br>
            <a:r>
              <a:rPr lang="en-US" dirty="0"/>
              <a:t>Distribution Modules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59725" y="3813050"/>
            <a:ext cx="3810000" cy="1541995"/>
          </a:xfrm>
          <a:noFill/>
        </p:spPr>
        <p:txBody>
          <a:bodyPr/>
          <a:lstStyle/>
          <a:p>
            <a:pPr eaLnBrk="1" hangingPunct="1"/>
            <a:r>
              <a:rPr lang="en-US" sz="2400" b="1" dirty="0" err="1"/>
              <a:t>ddsolrad</a:t>
            </a:r>
            <a:endParaRPr lang="en-US" sz="2400" b="1" dirty="0"/>
          </a:p>
          <a:p>
            <a:pPr eaLnBrk="1" hangingPunct="1"/>
            <a:r>
              <a:rPr lang="en-US" sz="2400" b="1" dirty="0" err="1"/>
              <a:t>ccsolrad</a:t>
            </a:r>
            <a:endParaRPr lang="en-US" sz="2400" b="1" dirty="0"/>
          </a:p>
          <a:p>
            <a:pPr eaLnBrk="1" hangingPunct="1"/>
            <a:r>
              <a:rPr lang="en-US" sz="2400" b="1" dirty="0" err="1"/>
              <a:t>climate_hru</a:t>
            </a:r>
            <a:r>
              <a:rPr lang="en-US" sz="2400" b="1" dirty="0"/>
              <a:t> (CBH)</a:t>
            </a:r>
          </a:p>
          <a:p>
            <a:pPr eaLnBrk="1" hangingPunct="1"/>
            <a:endParaRPr lang="en-US" sz="2400" b="1" dirty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90500" y="1365250"/>
            <a:ext cx="88011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/>
              <a:t>Uses measured solar radiation at a point and distribute it to</a:t>
            </a:r>
          </a:p>
          <a:p>
            <a:pPr eaLnBrk="1" hangingPunct="1"/>
            <a:r>
              <a:rPr lang="en-US" sz="2400" dirty="0"/>
              <a:t>the HRUs using the calculated “clear sky” solar radiation.</a:t>
            </a:r>
          </a:p>
        </p:txBody>
      </p:sp>
      <p:sp>
        <p:nvSpPr>
          <p:cNvPr id="6151" name="Text Box 4"/>
          <p:cNvSpPr txBox="1">
            <a:spLocks noChangeArrowheads="1"/>
          </p:cNvSpPr>
          <p:nvPr/>
        </p:nvSpPr>
        <p:spPr bwMode="auto">
          <a:xfrm>
            <a:off x="190500" y="2514600"/>
            <a:ext cx="8801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/>
              <a:t>If observed solar radiation is not available, estimate it.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71450" y="3159163"/>
            <a:ext cx="8801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/>
              <a:t>Specified in the Control File by </a:t>
            </a:r>
            <a:r>
              <a:rPr lang="en-US" sz="2400" b="1" i="0" dirty="0" err="1"/>
              <a:t>solrad_module</a:t>
            </a:r>
            <a:endParaRPr lang="en-US" sz="2400" b="1" i="0" dirty="0"/>
          </a:p>
        </p:txBody>
      </p:sp>
    </p:spTree>
    <p:extLst>
      <p:ext uri="{BB962C8B-B14F-4D97-AF65-F5344CB8AC3E}">
        <p14:creationId xmlns:p14="http://schemas.microsoft.com/office/powerpoint/2010/main" val="1308944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382915" y="1201511"/>
            <a:ext cx="6260015" cy="514627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Degree-Day </a:t>
            </a:r>
            <a:r>
              <a:rPr lang="en-US" sz="3600" dirty="0" err="1"/>
              <a:t>solf</a:t>
            </a:r>
            <a:r>
              <a:rPr lang="en-US" sz="3600" dirty="0"/>
              <a:t> Estimation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611" t="18009" r="43204" b="8081"/>
          <a:stretch/>
        </p:blipFill>
        <p:spPr>
          <a:xfrm>
            <a:off x="616285" y="1201511"/>
            <a:ext cx="4531790" cy="5146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7453" t="61600" r="15052" b="16337"/>
          <a:stretch/>
        </p:blipFill>
        <p:spPr>
          <a:xfrm>
            <a:off x="5244697" y="2023767"/>
            <a:ext cx="3263205" cy="153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1841" t="25179" r="31981" b="65996"/>
          <a:stretch/>
        </p:blipFill>
        <p:spPr>
          <a:xfrm>
            <a:off x="5397706" y="4339392"/>
            <a:ext cx="2957185" cy="6144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1576410" y="5771705"/>
            <a:ext cx="1805035" cy="460861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344510" y="3928265"/>
            <a:ext cx="0" cy="1613011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2344511" y="3889860"/>
            <a:ext cx="2265894" cy="0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4572000" y="3889860"/>
            <a:ext cx="0" cy="1651417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 bwMode="auto">
          <a:xfrm>
            <a:off x="4456785" y="6098739"/>
            <a:ext cx="192025" cy="172823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340156" y="4370266"/>
            <a:ext cx="536144" cy="210884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4648810" y="4581150"/>
            <a:ext cx="1766630" cy="1517589"/>
          </a:xfrm>
          <a:prstGeom prst="straightConnector1">
            <a:avLst/>
          </a:prstGeom>
          <a:ln>
            <a:solidFill>
              <a:srgbClr val="FFFF00"/>
            </a:solidFill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0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Cloud Cover Solar Radiation Estimation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>
            <p:extLst/>
          </p:nvPr>
        </p:nvGraphicFramePr>
        <p:xfrm>
          <a:off x="1225550" y="2324100"/>
          <a:ext cx="67945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4" imgW="3936960" imgH="457200" progId="Equation.3">
                  <p:embed/>
                </p:oleObj>
              </mc:Choice>
              <mc:Fallback>
                <p:oleObj name="Equation" r:id="rId4" imgW="3936960" imgH="457200" progId="Equation.3">
                  <p:embed/>
                  <p:pic>
                    <p:nvPicPr>
                      <p:cNvPr id="307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5550" y="2324100"/>
                        <a:ext cx="6794500" cy="7921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1485900" y="1562100"/>
            <a:ext cx="6197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00FF00"/>
                </a:solidFill>
              </a:rPr>
              <a:t>Estimate the amount of cloud cover on the HRU:</a:t>
            </a:r>
          </a:p>
        </p:txBody>
      </p:sp>
      <p:graphicFrame>
        <p:nvGraphicFramePr>
          <p:cNvPr id="3075" name="Object 7"/>
          <p:cNvGraphicFramePr>
            <a:graphicFrameLocks noChangeAspect="1"/>
          </p:cNvGraphicFramePr>
          <p:nvPr>
            <p:extLst/>
          </p:nvPr>
        </p:nvGraphicFramePr>
        <p:xfrm>
          <a:off x="1393825" y="3750469"/>
          <a:ext cx="63563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6" imgW="3682800" imgH="279360" progId="Equation.3">
                  <p:embed/>
                </p:oleObj>
              </mc:Choice>
              <mc:Fallback>
                <p:oleObj name="Equation" r:id="rId6" imgW="3682800" imgH="279360" progId="Equation.3">
                  <p:embed/>
                  <p:pic>
                    <p:nvPicPr>
                      <p:cNvPr id="307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3825" y="3750469"/>
                        <a:ext cx="6356350" cy="4841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41841" t="25179" r="31981" b="65996"/>
          <a:stretch/>
        </p:blipFill>
        <p:spPr>
          <a:xfrm>
            <a:off x="1922055" y="4734770"/>
            <a:ext cx="5131728" cy="106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36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ntage">
            <a:hlinkClick r:id="" action="ppaction://media"/>
            <a:extLst>
              <a:ext uri="{FF2B5EF4-FFF2-40B4-BE49-F238E27FC236}">
                <a16:creationId xmlns:a16="http://schemas.microsoft.com/office/drawing/2014/main" id="{606E3894-CF01-40E9-B808-53BE049CDD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3" y="138928"/>
            <a:ext cx="7721602" cy="57912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537F22-A500-48F6-B33F-F6DA2CC38DF3}"/>
              </a:ext>
            </a:extLst>
          </p:cNvPr>
          <p:cNvSpPr txBox="1"/>
          <p:nvPr/>
        </p:nvSpPr>
        <p:spPr>
          <a:xfrm>
            <a:off x="1404461" y="166149"/>
            <a:ext cx="7200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Rainfall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EAF75-87F3-4B91-8F09-89839A2B1C50}"/>
              </a:ext>
            </a:extLst>
          </p:cNvPr>
          <p:cNvSpPr txBox="1"/>
          <p:nvPr/>
        </p:nvSpPr>
        <p:spPr>
          <a:xfrm>
            <a:off x="1293018" y="1636325"/>
            <a:ext cx="8315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Snowfall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6D393-7432-4216-8CA9-C7191A84F0DB}"/>
              </a:ext>
            </a:extLst>
          </p:cNvPr>
          <p:cNvSpPr txBox="1"/>
          <p:nvPr/>
        </p:nvSpPr>
        <p:spPr>
          <a:xfrm>
            <a:off x="1100138" y="3033218"/>
            <a:ext cx="12944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Air Temperature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FA6E71-034D-4CCA-A630-DBE29DB69D28}"/>
              </a:ext>
            </a:extLst>
          </p:cNvPr>
          <p:cNvSpPr txBox="1"/>
          <p:nvPr/>
        </p:nvSpPr>
        <p:spPr>
          <a:xfrm>
            <a:off x="1100138" y="4496386"/>
            <a:ext cx="129444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Solar Radiation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4344C-E1A6-4060-910F-0C049E11267E}"/>
              </a:ext>
            </a:extLst>
          </p:cNvPr>
          <p:cNvSpPr txBox="1"/>
          <p:nvPr/>
        </p:nvSpPr>
        <p:spPr>
          <a:xfrm>
            <a:off x="2889403" y="87517"/>
            <a:ext cx="157591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Depression Storage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E176A-35BF-4AD6-9E91-E5BEA125BC91}"/>
              </a:ext>
            </a:extLst>
          </p:cNvPr>
          <p:cNvSpPr txBox="1"/>
          <p:nvPr/>
        </p:nvSpPr>
        <p:spPr>
          <a:xfrm>
            <a:off x="2914118" y="1551594"/>
            <a:ext cx="1517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Snowpack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0470C-0D87-46A4-A3C6-2FCD708AB41F}"/>
              </a:ext>
            </a:extLst>
          </p:cNvPr>
          <p:cNvSpPr txBox="1"/>
          <p:nvPr/>
        </p:nvSpPr>
        <p:spPr>
          <a:xfrm>
            <a:off x="2914118" y="3014762"/>
            <a:ext cx="16716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Groundwater 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2D58DA-AD8E-431C-8C03-DB2A4D2398F6}"/>
              </a:ext>
            </a:extLst>
          </p:cNvPr>
          <p:cNvSpPr txBox="1"/>
          <p:nvPr/>
        </p:nvSpPr>
        <p:spPr>
          <a:xfrm>
            <a:off x="2791054" y="4468496"/>
            <a:ext cx="167164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Soil Water Storage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BD954-88DC-4CBD-AEF5-71B984233AFB}"/>
              </a:ext>
            </a:extLst>
          </p:cNvPr>
          <p:cNvSpPr txBox="1"/>
          <p:nvPr/>
        </p:nvSpPr>
        <p:spPr>
          <a:xfrm>
            <a:off x="4765358" y="95984"/>
            <a:ext cx="1517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Surface Runoff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ED8FE-CEAC-4DF8-915A-24C5F6AB90E5}"/>
              </a:ext>
            </a:extLst>
          </p:cNvPr>
          <p:cNvSpPr txBox="1"/>
          <p:nvPr/>
        </p:nvSpPr>
        <p:spPr>
          <a:xfrm>
            <a:off x="5172268" y="1575929"/>
            <a:ext cx="87582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Interflow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DBA64-698A-4C38-9952-97684FBF5457}"/>
              </a:ext>
            </a:extLst>
          </p:cNvPr>
          <p:cNvSpPr txBox="1"/>
          <p:nvPr/>
        </p:nvSpPr>
        <p:spPr>
          <a:xfrm>
            <a:off x="5032378" y="3044213"/>
            <a:ext cx="9987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Base 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726D47-D57B-4DEB-9B62-B2D3962EC0E4}"/>
              </a:ext>
            </a:extLst>
          </p:cNvPr>
          <p:cNvSpPr txBox="1"/>
          <p:nvPr/>
        </p:nvSpPr>
        <p:spPr>
          <a:xfrm>
            <a:off x="4975782" y="4468496"/>
            <a:ext cx="87582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Actual 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4668B-7538-476F-AB49-3050798BCABD}"/>
              </a:ext>
            </a:extLst>
          </p:cNvPr>
          <p:cNvSpPr txBox="1"/>
          <p:nvPr/>
        </p:nvSpPr>
        <p:spPr>
          <a:xfrm>
            <a:off x="7114592" y="134303"/>
            <a:ext cx="8979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Recharge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43C6E-F1C9-45AB-A6BA-005D441D72CE}"/>
              </a:ext>
            </a:extLst>
          </p:cNvPr>
          <p:cNvSpPr txBox="1"/>
          <p:nvPr/>
        </p:nvSpPr>
        <p:spPr>
          <a:xfrm>
            <a:off x="7033155" y="1578470"/>
            <a:ext cx="106084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Lateral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28C28-A958-40BC-98D1-28394B24B940}"/>
              </a:ext>
            </a:extLst>
          </p:cNvPr>
          <p:cNvSpPr txBox="1"/>
          <p:nvPr/>
        </p:nvSpPr>
        <p:spPr>
          <a:xfrm>
            <a:off x="6959437" y="3044214"/>
            <a:ext cx="99870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Streamflow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BD7F5-DE25-4A84-8647-9944BF917B97}"/>
              </a:ext>
            </a:extLst>
          </p:cNvPr>
          <p:cNvSpPr txBox="1"/>
          <p:nvPr/>
        </p:nvSpPr>
        <p:spPr>
          <a:xfrm>
            <a:off x="6726690" y="4485429"/>
            <a:ext cx="16737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Stream Temperature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8010BE-AAF3-4177-9B26-1ED7A1AACF60}"/>
              </a:ext>
            </a:extLst>
          </p:cNvPr>
          <p:cNvSpPr txBox="1"/>
          <p:nvPr/>
        </p:nvSpPr>
        <p:spPr>
          <a:xfrm>
            <a:off x="1236001" y="6008837"/>
            <a:ext cx="6858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NHM-PRMS </a:t>
            </a:r>
          </a:p>
        </p:txBody>
      </p:sp>
    </p:spTree>
    <p:extLst>
      <p:ext uri="{BB962C8B-B14F-4D97-AF65-F5344CB8AC3E}">
        <p14:creationId xmlns:p14="http://schemas.microsoft.com/office/powerpoint/2010/main" val="371749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87765"/>
            <a:ext cx="91440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600" i="0" kern="0" dirty="0"/>
              <a:t>NREL Modeled Solar Radiation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331" t="29840" r="13956" b="18168"/>
          <a:stretch/>
        </p:blipFill>
        <p:spPr>
          <a:xfrm>
            <a:off x="392520" y="54864"/>
            <a:ext cx="2552856" cy="164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8276" t="20343" r="5982" b="9044"/>
          <a:stretch/>
        </p:blipFill>
        <p:spPr>
          <a:xfrm>
            <a:off x="3381444" y="54864"/>
            <a:ext cx="2458249" cy="1645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7550" t="21048" r="6423" b="9750"/>
          <a:stretch/>
        </p:blipFill>
        <p:spPr>
          <a:xfrm>
            <a:off x="6232214" y="54864"/>
            <a:ext cx="2519265" cy="1645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550" t="21049" r="6423" b="11162"/>
          <a:stretch/>
        </p:blipFill>
        <p:spPr>
          <a:xfrm>
            <a:off x="3286126" y="1755648"/>
            <a:ext cx="2571749" cy="1645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7550" t="22383" r="6423" b="10646"/>
          <a:stretch/>
        </p:blipFill>
        <p:spPr>
          <a:xfrm>
            <a:off x="6228320" y="1755648"/>
            <a:ext cx="2545236" cy="164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27551" t="22383" r="6423" b="10646"/>
          <a:stretch/>
        </p:blipFill>
        <p:spPr>
          <a:xfrm>
            <a:off x="379012" y="3456432"/>
            <a:ext cx="2545238" cy="164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l="27550" t="21002" r="6423" b="10646"/>
          <a:stretch/>
        </p:blipFill>
        <p:spPr>
          <a:xfrm>
            <a:off x="3303262" y="3456432"/>
            <a:ext cx="2493819" cy="16459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/>
          <a:srcRect l="27550" t="22383" r="6423" b="10646"/>
          <a:stretch/>
        </p:blipFill>
        <p:spPr>
          <a:xfrm>
            <a:off x="379367" y="5157216"/>
            <a:ext cx="2545236" cy="16459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/>
          <a:srcRect l="27991" t="18932" r="5542" b="13408"/>
          <a:stretch/>
        </p:blipFill>
        <p:spPr>
          <a:xfrm>
            <a:off x="3303970" y="5157216"/>
            <a:ext cx="2536060" cy="16459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2"/>
          <a:srcRect l="28431" t="19622" r="5542" b="13408"/>
          <a:stretch/>
        </p:blipFill>
        <p:spPr>
          <a:xfrm>
            <a:off x="6219397" y="5157216"/>
            <a:ext cx="2545236" cy="16459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3"/>
          <a:srcRect l="27550" t="20343" r="6423" b="11163"/>
          <a:stretch/>
        </p:blipFill>
        <p:spPr>
          <a:xfrm>
            <a:off x="370445" y="1755648"/>
            <a:ext cx="2545236" cy="16459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4"/>
          <a:srcRect l="27551" t="22384" r="5982" b="11336"/>
          <a:stretch/>
        </p:blipFill>
        <p:spPr>
          <a:xfrm>
            <a:off x="6176093" y="3456432"/>
            <a:ext cx="2588894" cy="164592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152485" y="87765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Jan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39258" y="87764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Feb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51640" y="87763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Mar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92040" y="1718286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Apr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13610" y="176902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May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03280" y="1797294"/>
            <a:ext cx="43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Jun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74126" y="3480898"/>
            <a:ext cx="38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Jul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096779" y="3524673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Aug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977025" y="3494275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Sep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59697" y="5177584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Oct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13956" y="5184548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Nov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77025" y="5184548"/>
            <a:ext cx="457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dirty="0">
                <a:solidFill>
                  <a:schemeClr val="bg2"/>
                </a:solidFill>
                <a:latin typeface="+mj-lt"/>
              </a:rPr>
              <a:t>Dec</a:t>
            </a:r>
          </a:p>
        </p:txBody>
      </p:sp>
    </p:spTree>
    <p:extLst>
      <p:ext uri="{BB962C8B-B14F-4D97-AF65-F5344CB8AC3E}">
        <p14:creationId xmlns:p14="http://schemas.microsoft.com/office/powerpoint/2010/main" val="160764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 dirty="0"/>
              <a:t>Solar Radiation Modules</a:t>
            </a:r>
          </a:p>
        </p:txBody>
      </p:sp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4158942" y="1562100"/>
            <a:ext cx="8515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00FF00"/>
                </a:solidFill>
              </a:rPr>
              <a:t>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00649" y="2145985"/>
                <a:ext cx="3368102" cy="822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𝐿𝑎𝑛𝑔𝑙𝑒𝑦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𝑐𝑎𝑙𝑜𝑟𝑖𝑒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649" y="2145985"/>
                <a:ext cx="3368102" cy="82291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728560" y="5272440"/>
                <a:ext cx="4117666" cy="8885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𝐿𝑎𝑛𝑔𝑙𝑒𝑦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0.484583 </m:t>
                          </m:r>
                          <m:r>
                            <m:rPr>
                              <m:nor/>
                            </m:rPr>
                            <a:rPr lang="en-US"/>
                            <m:t>Wat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ts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560" y="5272440"/>
                <a:ext cx="4117666" cy="8885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41994" y="3482219"/>
            <a:ext cx="56600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/>
              <a:t>1 calorie is the amount of energy required </a:t>
            </a:r>
          </a:p>
          <a:p>
            <a:r>
              <a:rPr lang="en-US" i="0" dirty="0"/>
              <a:t>to raise 1 cm</a:t>
            </a:r>
            <a:r>
              <a:rPr lang="en-US" i="0" baseline="30000" dirty="0"/>
              <a:t>3</a:t>
            </a:r>
            <a:r>
              <a:rPr lang="en-US" i="0" dirty="0"/>
              <a:t> of water 1 </a:t>
            </a:r>
            <a:r>
              <a:rPr lang="en-US" i="0" baseline="30000" dirty="0" err="1"/>
              <a:t>o</a:t>
            </a:r>
            <a:r>
              <a:rPr lang="en-US" i="0" dirty="0" err="1"/>
              <a:t>C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2562080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772400" cy="1143000"/>
          </a:xfrm>
          <a:noFill/>
          <a:ln/>
        </p:spPr>
        <p:txBody>
          <a:bodyPr/>
          <a:lstStyle/>
          <a:p>
            <a:r>
              <a:rPr lang="en-US" dirty="0"/>
              <a:t>Potential ET Modules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2924175"/>
            <a:ext cx="3810000" cy="1728788"/>
          </a:xfrm>
          <a:noFill/>
          <a:ln/>
        </p:spPr>
        <p:txBody>
          <a:bodyPr/>
          <a:lstStyle/>
          <a:p>
            <a:r>
              <a:rPr lang="en-US" sz="2400" b="1" dirty="0" err="1"/>
              <a:t>potet_jh</a:t>
            </a:r>
            <a:endParaRPr lang="en-US" sz="2400" b="1" dirty="0"/>
          </a:p>
          <a:p>
            <a:r>
              <a:rPr lang="en-US" sz="2400" b="1" dirty="0" err="1"/>
              <a:t>potet_hamon</a:t>
            </a:r>
            <a:endParaRPr lang="en-US" sz="2400" b="1" dirty="0"/>
          </a:p>
          <a:p>
            <a:r>
              <a:rPr lang="en-US" sz="2400" b="1" dirty="0" err="1"/>
              <a:t>potet_hs</a:t>
            </a:r>
            <a:endParaRPr lang="en-US" sz="2400" b="1" dirty="0"/>
          </a:p>
          <a:p>
            <a:r>
              <a:rPr lang="en-US" sz="2400" b="1" dirty="0" err="1"/>
              <a:t>potet_pt</a:t>
            </a:r>
            <a:endParaRPr lang="en-US" sz="2400" b="1" dirty="0"/>
          </a:p>
          <a:p>
            <a:r>
              <a:rPr lang="en-US" sz="2400" b="1" dirty="0" err="1"/>
              <a:t>potet_pm</a:t>
            </a:r>
            <a:endParaRPr lang="en-US" sz="2400" b="1" dirty="0"/>
          </a:p>
          <a:p>
            <a:r>
              <a:rPr lang="en-US" sz="2400" b="1" dirty="0" err="1"/>
              <a:t>potet_pm_sta</a:t>
            </a:r>
            <a:endParaRPr lang="en-US" sz="2400" b="1" dirty="0"/>
          </a:p>
          <a:p>
            <a:r>
              <a:rPr lang="en-US" sz="2400" b="1" dirty="0" err="1"/>
              <a:t>potet_pan</a:t>
            </a:r>
            <a:endParaRPr lang="en-US" sz="2400" b="1" dirty="0"/>
          </a:p>
          <a:p>
            <a:r>
              <a:rPr lang="en-US" sz="2400" b="1" dirty="0" err="1"/>
              <a:t>climate_hru</a:t>
            </a:r>
            <a:endParaRPr lang="en-US" sz="2400" b="1" dirty="0"/>
          </a:p>
        </p:txBody>
      </p:sp>
      <p:sp>
        <p:nvSpPr>
          <p:cNvPr id="521220" name="Text Box 4"/>
          <p:cNvSpPr txBox="1">
            <a:spLocks noChangeArrowheads="1"/>
          </p:cNvSpPr>
          <p:nvPr/>
        </p:nvSpPr>
        <p:spPr bwMode="auto">
          <a:xfrm>
            <a:off x="576263" y="1341438"/>
            <a:ext cx="78501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/>
              <a:t>Computes potential evapotranspiration for each HRU</a:t>
            </a:r>
          </a:p>
        </p:txBody>
      </p:sp>
      <p:pic>
        <p:nvPicPr>
          <p:cNvPr id="521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2492375"/>
            <a:ext cx="5184775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314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772400" cy="1143000"/>
          </a:xfrm>
          <a:noFill/>
          <a:ln/>
        </p:spPr>
        <p:txBody>
          <a:bodyPr/>
          <a:lstStyle/>
          <a:p>
            <a:r>
              <a:rPr lang="en-US" b="1" dirty="0" err="1"/>
              <a:t>potet_jh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871" t="39938" r="7462" b="25389"/>
          <a:stretch/>
        </p:blipFill>
        <p:spPr>
          <a:xfrm>
            <a:off x="136222" y="2073623"/>
            <a:ext cx="8871555" cy="32756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3035800" y="3418114"/>
            <a:ext cx="844910" cy="230430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725620" y="3374398"/>
            <a:ext cx="1152150" cy="230430"/>
          </a:xfrm>
          <a:prstGeom prst="rect">
            <a:avLst/>
          </a:prstGeom>
          <a:solidFill>
            <a:srgbClr val="FFFF00">
              <a:alpha val="25098"/>
            </a:srgbClr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69795" y="3259183"/>
            <a:ext cx="710493" cy="230430"/>
          </a:xfrm>
          <a:prstGeom prst="rect">
            <a:avLst/>
          </a:prstGeom>
          <a:solidFill>
            <a:srgbClr val="92D050">
              <a:alpha val="25098"/>
            </a:srgbClr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15127" y="3418114"/>
            <a:ext cx="633683" cy="230430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946449" y="4231323"/>
            <a:ext cx="585676" cy="230430"/>
          </a:xfrm>
          <a:prstGeom prst="rect">
            <a:avLst/>
          </a:prstGeom>
          <a:solidFill>
            <a:srgbClr val="FF0000">
              <a:alpha val="25098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5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34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/>
          <a:lstStyle/>
          <a:p>
            <a:r>
              <a:rPr lang="en-US" dirty="0"/>
              <a:t>Computed ET (AET) as Function of PET and Soil Texture</a:t>
            </a:r>
          </a:p>
        </p:txBody>
      </p:sp>
      <p:pic>
        <p:nvPicPr>
          <p:cNvPr id="456707" name="Picture 3" descr="aetpet_pr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662370"/>
            <a:ext cx="3238500" cy="486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05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5475288" y="571500"/>
            <a:ext cx="3508375" cy="3330575"/>
          </a:xfrm>
        </p:spPr>
        <p:txBody>
          <a:bodyPr/>
          <a:lstStyle/>
          <a:p>
            <a:r>
              <a:rPr lang="en-US" b="1" dirty="0"/>
              <a:t>PET Maps</a:t>
            </a:r>
            <a:br>
              <a:rPr lang="en-US" b="1" dirty="0"/>
            </a:br>
            <a:br>
              <a:rPr lang="en-US" dirty="0"/>
            </a:br>
            <a:r>
              <a:rPr lang="en-US" sz="4000" dirty="0">
                <a:solidFill>
                  <a:srgbClr val="FF0000"/>
                </a:solidFill>
              </a:rPr>
              <a:t>Climatological Monthly Means</a:t>
            </a:r>
            <a:br>
              <a:rPr lang="en-US" sz="40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(Farnsworth available on GDP)</a:t>
            </a:r>
          </a:p>
        </p:txBody>
      </p:sp>
      <p:pic>
        <p:nvPicPr>
          <p:cNvPr id="504835" name="Picture 3" descr="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327025"/>
            <a:ext cx="516255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08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1925637" y="2507280"/>
            <a:ext cx="5292725" cy="4140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6339" name="Rectangle 3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/>
              <a:t>snowcomp</a:t>
            </a:r>
            <a:r>
              <a:rPr lang="en-US" dirty="0"/>
              <a:t> Module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868363" y="1209675"/>
            <a:ext cx="73850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400" dirty="0"/>
              <a:t>Develops a snowpack and simulates snow accumulation</a:t>
            </a:r>
          </a:p>
          <a:p>
            <a:pPr eaLnBrk="1" hangingPunct="1"/>
            <a:r>
              <a:rPr lang="en-US" sz="2400" dirty="0"/>
              <a:t>and depletion processes using an energy-budget approach </a:t>
            </a:r>
          </a:p>
          <a:p>
            <a:pPr eaLnBrk="1" hangingPunct="1"/>
            <a:r>
              <a:rPr lang="en-US" sz="2400" dirty="0"/>
              <a:t>for each HRU</a:t>
            </a: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4" y="2686668"/>
            <a:ext cx="4895850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0890" y="6276464"/>
            <a:ext cx="4411108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/>
              <a:t>F</a:t>
            </a:r>
            <a:r>
              <a:rPr lang="en-US" sz="1000" dirty="0" err="1">
                <a:solidFill>
                  <a:schemeClr val="bg2"/>
                </a:solidFill>
              </a:rPr>
              <a:t>from</a:t>
            </a:r>
            <a:r>
              <a:rPr lang="en-US" sz="1000" dirty="0">
                <a:solidFill>
                  <a:schemeClr val="bg2"/>
                </a:solidFill>
              </a:rPr>
              <a:t> Koczot and others, 2005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30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Snow Properties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Porous media</a:t>
            </a:r>
          </a:p>
          <a:p>
            <a:pPr eaLnBrk="1" hangingPunct="1"/>
            <a:r>
              <a:rPr lang="en-US"/>
              <a:t>Undergoes metamorphosis</a:t>
            </a:r>
          </a:p>
          <a:p>
            <a:pPr eaLnBrk="1" hangingPunct="1"/>
            <a:r>
              <a:rPr lang="en-US"/>
              <a:t>Surface albedo changes with time</a:t>
            </a:r>
          </a:p>
          <a:p>
            <a:pPr eaLnBrk="1" hangingPunct="1"/>
            <a:r>
              <a:rPr lang="en-US"/>
              <a:t>Density increases with time</a:t>
            </a:r>
          </a:p>
          <a:p>
            <a:pPr eaLnBrk="1" hangingPunct="1"/>
            <a:r>
              <a:rPr lang="en-US"/>
              <a:t>Has a free-water holding capacity</a:t>
            </a:r>
          </a:p>
        </p:txBody>
      </p:sp>
    </p:spTree>
    <p:extLst>
      <p:ext uri="{BB962C8B-B14F-4D97-AF65-F5344CB8AC3E}">
        <p14:creationId xmlns:p14="http://schemas.microsoft.com/office/powerpoint/2010/main" val="97960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Snowpack Description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28622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2-layered system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Energy balance: 2  12-hour periods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Energy exchange between layers -- conduction and mass transfer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Tsurface</a:t>
            </a:r>
            <a:r>
              <a:rPr lang="en-US" sz="2800" dirty="0"/>
              <a:t> = min (average air temperature or 0</a:t>
            </a:r>
            <a:r>
              <a:rPr lang="en-US" sz="2800" baseline="30000" dirty="0"/>
              <a:t>o</a:t>
            </a:r>
            <a:r>
              <a:rPr lang="en-US" sz="2800" dirty="0"/>
              <a:t> C)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/>
              <a:t>Tpack</a:t>
            </a:r>
            <a:r>
              <a:rPr lang="en-US" sz="2800" dirty="0"/>
              <a:t> is computed</a:t>
            </a:r>
          </a:p>
        </p:txBody>
      </p:sp>
      <p:grpSp>
        <p:nvGrpSpPr>
          <p:cNvPr id="13316" name="Group 13"/>
          <p:cNvGrpSpPr>
            <a:grpSpLocks/>
          </p:cNvGrpSpPr>
          <p:nvPr/>
        </p:nvGrpSpPr>
        <p:grpSpPr bwMode="auto">
          <a:xfrm>
            <a:off x="539750" y="4503738"/>
            <a:ext cx="7424738" cy="1881187"/>
            <a:chOff x="437" y="2862"/>
            <a:chExt cx="4677" cy="1185"/>
          </a:xfrm>
        </p:grpSpPr>
        <p:sp>
          <p:nvSpPr>
            <p:cNvPr id="13317" name="Rectangle 4"/>
            <p:cNvSpPr>
              <a:spLocks noChangeArrowheads="1"/>
            </p:cNvSpPr>
            <p:nvPr/>
          </p:nvSpPr>
          <p:spPr bwMode="auto">
            <a:xfrm>
              <a:off x="2251" y="2862"/>
              <a:ext cx="2129" cy="1185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8" name="Line 6"/>
            <p:cNvSpPr>
              <a:spLocks noChangeShapeType="1"/>
            </p:cNvSpPr>
            <p:nvPr/>
          </p:nvSpPr>
          <p:spPr bwMode="auto">
            <a:xfrm>
              <a:off x="2227" y="3128"/>
              <a:ext cx="2153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19" name="Line 7"/>
            <p:cNvSpPr>
              <a:spLocks noChangeShapeType="1"/>
            </p:cNvSpPr>
            <p:nvPr/>
          </p:nvSpPr>
          <p:spPr bwMode="auto">
            <a:xfrm>
              <a:off x="2082" y="2862"/>
              <a:ext cx="0" cy="1185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20" name="Text Box 8"/>
            <p:cNvSpPr txBox="1">
              <a:spLocks noChangeArrowheads="1"/>
            </p:cNvSpPr>
            <p:nvPr/>
          </p:nvSpPr>
          <p:spPr bwMode="auto">
            <a:xfrm>
              <a:off x="437" y="3321"/>
              <a:ext cx="15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chemeClr val="hlink"/>
                  </a:solidFill>
                </a:rPr>
                <a:t>Pack water equivalent depth</a:t>
              </a:r>
            </a:p>
          </p:txBody>
        </p:sp>
        <p:sp>
          <p:nvSpPr>
            <p:cNvPr id="13321" name="Line 9"/>
            <p:cNvSpPr>
              <a:spLocks noChangeShapeType="1"/>
            </p:cNvSpPr>
            <p:nvPr/>
          </p:nvSpPr>
          <p:spPr bwMode="auto">
            <a:xfrm>
              <a:off x="4501" y="2862"/>
              <a:ext cx="0" cy="290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4646" y="2886"/>
              <a:ext cx="4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chemeClr val="hlink"/>
                  </a:solidFill>
                </a:rPr>
                <a:t>3-5 cm</a:t>
              </a:r>
            </a:p>
          </p:txBody>
        </p:sp>
        <p:sp>
          <p:nvSpPr>
            <p:cNvPr id="13323" name="Text Box 11"/>
            <p:cNvSpPr txBox="1">
              <a:spLocks noChangeArrowheads="1"/>
            </p:cNvSpPr>
            <p:nvPr/>
          </p:nvSpPr>
          <p:spPr bwMode="auto">
            <a:xfrm>
              <a:off x="3086" y="2886"/>
              <a:ext cx="44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chemeClr val="hlink"/>
                  </a:solidFill>
                </a:rPr>
                <a:t>T</a:t>
              </a:r>
              <a:r>
                <a:rPr lang="en-US" sz="1600" baseline="-25000">
                  <a:solidFill>
                    <a:schemeClr val="hlink"/>
                  </a:solidFill>
                </a:rPr>
                <a:t>surface</a:t>
              </a:r>
            </a:p>
          </p:txBody>
        </p:sp>
        <p:sp>
          <p:nvSpPr>
            <p:cNvPr id="13324" name="Text Box 12"/>
            <p:cNvSpPr txBox="1">
              <a:spLocks noChangeArrowheads="1"/>
            </p:cNvSpPr>
            <p:nvPr/>
          </p:nvSpPr>
          <p:spPr bwMode="auto">
            <a:xfrm>
              <a:off x="3181" y="3418"/>
              <a:ext cx="35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500" 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chemeClr val="hlink"/>
                  </a:solidFill>
                </a:rPr>
                <a:t>T</a:t>
              </a:r>
              <a:r>
                <a:rPr lang="en-US" sz="1600" baseline="-25000">
                  <a:solidFill>
                    <a:schemeClr val="hlink"/>
                  </a:solidFill>
                </a:rPr>
                <a:t>pack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232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Snowpack Procedure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0313" y="1970088"/>
            <a:ext cx="8110537" cy="43545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/>
              <a:t>Precipitation added to pack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Percent snow covered area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Albedo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Pack depth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Pack density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Energy balance for night period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Energy balance for day period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Sublimation is computed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Snow melt is computed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231775" y="1239838"/>
            <a:ext cx="2419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 b="1" i="0"/>
              <a:t>For each HRU</a:t>
            </a:r>
            <a:endParaRPr lang="en-US" sz="2800" i="0"/>
          </a:p>
        </p:txBody>
      </p:sp>
    </p:spTree>
    <p:extLst>
      <p:ext uri="{BB962C8B-B14F-4D97-AF65-F5344CB8AC3E}">
        <p14:creationId xmlns:p14="http://schemas.microsoft.com/office/powerpoint/2010/main" val="302639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Continuity Equation</a:t>
            </a:r>
          </a:p>
        </p:txBody>
      </p:sp>
      <p:sp>
        <p:nvSpPr>
          <p:cNvPr id="7172" name="Text Box 5"/>
          <p:cNvSpPr txBox="1">
            <a:spLocks noChangeArrowheads="1"/>
          </p:cNvSpPr>
          <p:nvPr/>
        </p:nvSpPr>
        <p:spPr bwMode="auto">
          <a:xfrm>
            <a:off x="5003800" y="2600325"/>
            <a:ext cx="21971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Stream Flow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Ground Water Flow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Evapotranspiration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Trans-basin Flow</a:t>
            </a:r>
            <a:endParaRPr lang="en-US" sz="1800" i="0">
              <a:solidFill>
                <a:schemeClr val="accent1"/>
              </a:solidFill>
            </a:endParaRPr>
          </a:p>
        </p:txBody>
      </p:sp>
      <p:sp>
        <p:nvSpPr>
          <p:cNvPr id="7173" name="Rectangle 6"/>
          <p:cNvSpPr>
            <a:spLocks noChangeArrowheads="1"/>
          </p:cNvSpPr>
          <p:nvPr/>
        </p:nvSpPr>
        <p:spPr bwMode="auto">
          <a:xfrm>
            <a:off x="647700" y="1808163"/>
            <a:ext cx="8116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3200" b="1" i="0">
                <a:latin typeface="Symbol" pitchFamily="18" charset="2"/>
              </a:rPr>
              <a:t>D</a:t>
            </a:r>
            <a:r>
              <a:rPr lang="en-US" sz="3200"/>
              <a:t>Storage</a:t>
            </a:r>
            <a:r>
              <a:rPr lang="en-US" sz="3200" b="1" i="0"/>
              <a:t>     =   </a:t>
            </a:r>
            <a:r>
              <a:rPr lang="en-US" sz="3200"/>
              <a:t>Inputs</a:t>
            </a:r>
            <a:r>
              <a:rPr lang="en-US" sz="3200" b="1" i="0"/>
              <a:t>     -     </a:t>
            </a:r>
            <a:r>
              <a:rPr lang="en-US" sz="3200"/>
              <a:t>Output </a:t>
            </a:r>
            <a:r>
              <a:rPr lang="en-US" sz="3200" b="1" i="0"/>
              <a:t>    -     </a:t>
            </a:r>
            <a:r>
              <a:rPr lang="en-US" sz="3200"/>
              <a:t>Error</a:t>
            </a:r>
          </a:p>
        </p:txBody>
      </p:sp>
      <p:sp>
        <p:nvSpPr>
          <p:cNvPr id="7174" name="Text Box 7"/>
          <p:cNvSpPr txBox="1">
            <a:spLocks noChangeArrowheads="1"/>
          </p:cNvSpPr>
          <p:nvPr/>
        </p:nvSpPr>
        <p:spPr bwMode="auto">
          <a:xfrm>
            <a:off x="3059113" y="2565400"/>
            <a:ext cx="1584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Precipitation</a:t>
            </a:r>
            <a:endParaRPr lang="en-US" sz="1800" i="0">
              <a:solidFill>
                <a:schemeClr val="accent1"/>
              </a:solidFill>
            </a:endParaRPr>
          </a:p>
        </p:txBody>
      </p:sp>
      <p:sp>
        <p:nvSpPr>
          <p:cNvPr id="7175" name="Text Box 8"/>
          <p:cNvSpPr txBox="1">
            <a:spLocks noChangeArrowheads="1"/>
          </p:cNvSpPr>
          <p:nvPr/>
        </p:nvSpPr>
        <p:spPr bwMode="auto">
          <a:xfrm>
            <a:off x="250825" y="2565400"/>
            <a:ext cx="233997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Ground Water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Water Bodies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Snow &amp; Ice</a:t>
            </a:r>
          </a:p>
          <a:p>
            <a:pPr>
              <a:spcBef>
                <a:spcPct val="50000"/>
              </a:spcBef>
            </a:pPr>
            <a:r>
              <a:rPr lang="en-US" sz="1800" b="1" i="0">
                <a:solidFill>
                  <a:schemeClr val="accent1"/>
                </a:solidFill>
              </a:rPr>
              <a:t>Soil Moisture</a:t>
            </a:r>
            <a:endParaRPr lang="en-US" sz="1800" i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457200" y="1447800"/>
          <a:ext cx="84201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/>
        </p:nvGraphicFramePr>
        <p:xfrm>
          <a:off x="609600" y="3962400"/>
          <a:ext cx="81534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4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93738" y="1651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Snow Surface Albedo vs 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17" t="32448" r="8051" b="14394"/>
          <a:stretch/>
        </p:blipFill>
        <p:spPr>
          <a:xfrm>
            <a:off x="194884" y="2123230"/>
            <a:ext cx="8770108" cy="376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65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769938" y="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Energy Balance Formulation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609600" y="2781300"/>
            <a:ext cx="8370888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where tcal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energy available to melt snow,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Hsn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energy gained from short wave radiation,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Hln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energy gained from long wave radiation,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Hc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convective or sensible heat gained at the air-snow interface,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He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latent heat (sublimation and condensation) gained at the air-	snow interface,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Hg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heat gained from the ground (assumed 0.0),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Hp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heat gained from precipitation, and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</a:pPr>
            <a:r>
              <a:rPr lang="en-US" sz="2000"/>
              <a:t>	Hq</a:t>
            </a:r>
            <a:r>
              <a:rPr lang="en-US" sz="2000" baseline="30000"/>
              <a:t>m</a:t>
            </a:r>
            <a:r>
              <a:rPr lang="en-US" sz="2000" baseline="-25000"/>
              <a:t>HRU</a:t>
            </a:r>
            <a:r>
              <a:rPr lang="en-US" sz="2000"/>
              <a:t> is the heat required for internal state change</a:t>
            </a:r>
          </a:p>
          <a:p>
            <a:pPr marL="342900" indent="-34290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sz="2000" i="0"/>
          </a:p>
        </p:txBody>
      </p:sp>
      <p:graphicFrame>
        <p:nvGraphicFramePr>
          <p:cNvPr id="3074" name="Object 8"/>
          <p:cNvGraphicFramePr>
            <a:graphicFrameLocks noChangeAspect="1"/>
          </p:cNvGraphicFramePr>
          <p:nvPr/>
        </p:nvGraphicFramePr>
        <p:xfrm>
          <a:off x="190500" y="1981200"/>
          <a:ext cx="878681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4" imgW="4368600" imgH="241200" progId="Equation.3">
                  <p:embed/>
                </p:oleObj>
              </mc:Choice>
              <mc:Fallback>
                <p:oleObj name="Equation" r:id="rId4" imgW="4368600" imgH="241200" progId="Equation.3">
                  <p:embed/>
                  <p:pic>
                    <p:nvPicPr>
                      <p:cNvPr id="307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" y="1981200"/>
                        <a:ext cx="8786813" cy="4841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Text Box 8"/>
          <p:cNvSpPr txBox="1">
            <a:spLocks noChangeArrowheads="1"/>
          </p:cNvSpPr>
          <p:nvPr/>
        </p:nvSpPr>
        <p:spPr bwMode="auto">
          <a:xfrm>
            <a:off x="419100" y="876300"/>
            <a:ext cx="81153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5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5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FF00"/>
                </a:solidFill>
              </a:rPr>
              <a:t>Heat available to raise the temperature of the snowpack and/or melt snow: </a:t>
            </a:r>
          </a:p>
        </p:txBody>
      </p:sp>
    </p:spTree>
    <p:extLst>
      <p:ext uri="{BB962C8B-B14F-4D97-AF65-F5344CB8AC3E}">
        <p14:creationId xmlns:p14="http://schemas.microsoft.com/office/powerpoint/2010/main" val="1657983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Snow melt</a:t>
            </a: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1735138" y="3190875"/>
            <a:ext cx="56737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/>
              <a:t>snowmelt</a:t>
            </a:r>
            <a:r>
              <a:rPr lang="en-US" sz="2800" baseline="30000"/>
              <a:t>m</a:t>
            </a:r>
            <a:r>
              <a:rPr lang="en-US" sz="2800" baseline="-25000"/>
              <a:t>HRU </a:t>
            </a:r>
            <a:r>
              <a:rPr lang="en-US" sz="2400" i="0"/>
              <a:t>is the snowmelt on an HRU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1774825" y="1993900"/>
          <a:ext cx="526256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3" imgW="2616120" imgH="419040" progId="Equation.3">
                  <p:embed/>
                </p:oleObj>
              </mc:Choice>
              <mc:Fallback>
                <p:oleObj name="Equation" r:id="rId3" imgW="2616120" imgH="419040" progId="Equation.3">
                  <p:embed/>
                  <p:pic>
                    <p:nvPicPr>
                      <p:cNvPr id="81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1993900"/>
                        <a:ext cx="5262563" cy="8413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9287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596" y="64413"/>
            <a:ext cx="86484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4400" i="0" dirty="0">
                <a:latin typeface="Calibri"/>
              </a:rPr>
              <a:t>Module </a:t>
            </a:r>
            <a:r>
              <a:rPr lang="en-US" sz="4400" i="0" dirty="0" err="1">
                <a:latin typeface="Calibri"/>
              </a:rPr>
              <a:t>gwflow</a:t>
            </a:r>
            <a:r>
              <a:rPr lang="en-US" sz="4400" i="0" dirty="0">
                <a:latin typeface="Calibri"/>
              </a:rPr>
              <a:t> </a:t>
            </a:r>
            <a:r>
              <a:rPr lang="en-US" sz="4400" i="0" dirty="0" err="1">
                <a:latin typeface="Calibri"/>
              </a:rPr>
              <a:t>Baseflow</a:t>
            </a:r>
            <a:r>
              <a:rPr lang="en-US" sz="4400" i="0" dirty="0">
                <a:latin typeface="Calibri"/>
              </a:rPr>
              <a:t> Calculation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1078468"/>
            <a:ext cx="908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Hydrograph separation and the characteristic depletion equation (</a:t>
            </a:r>
            <a:r>
              <a:rPr lang="en-US" sz="1800" i="0" dirty="0" err="1">
                <a:latin typeface="Calibri"/>
              </a:rPr>
              <a:t>Linsley</a:t>
            </a:r>
            <a:r>
              <a:rPr lang="en-US" sz="1800" i="0" dirty="0">
                <a:latin typeface="Calibri"/>
              </a:rPr>
              <a:t>, Kohler and </a:t>
            </a:r>
            <a:r>
              <a:rPr lang="en-US" sz="1800" i="0" dirty="0" err="1">
                <a:latin typeface="Calibri"/>
              </a:rPr>
              <a:t>Paulhus</a:t>
            </a:r>
            <a:r>
              <a:rPr lang="en-US" sz="1800" i="0" dirty="0">
                <a:latin typeface="Calibri"/>
              </a:rPr>
              <a:t>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47800" y="1524000"/>
                <a:ext cx="1484958" cy="365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dirty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800" i="0" baseline="30000" dirty="0">
                  <a:solidFill>
                    <a:schemeClr val="tx1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524000"/>
                <a:ext cx="1484958" cy="365100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5" t="22761" r="39141" b="36613"/>
          <a:stretch/>
        </p:blipFill>
        <p:spPr bwMode="auto">
          <a:xfrm>
            <a:off x="4177761" y="1676400"/>
            <a:ext cx="4673709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5516" y="4078069"/>
            <a:ext cx="3303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PRMS </a:t>
            </a:r>
            <a:r>
              <a:rPr lang="en-US" sz="1800" i="0" dirty="0" err="1">
                <a:latin typeface="Calibri"/>
              </a:rPr>
              <a:t>baseflow</a:t>
            </a:r>
            <a:r>
              <a:rPr lang="en-US" sz="1800" i="0" dirty="0">
                <a:latin typeface="Calibri"/>
              </a:rPr>
              <a:t> and groundwater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storage equations: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183" y="2362200"/>
            <a:ext cx="275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Integration leads to storage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0" dirty="0">
                <a:latin typeface="Calibri"/>
              </a:rPr>
              <a:t>as a function of flow: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447800" y="3124200"/>
                <a:ext cx="1562800" cy="61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1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⁡</m:t>
                          </m:r>
                        </m:den>
                      </m:f>
                    </m:oMath>
                  </m:oMathPara>
                </a14:m>
                <a:endParaRPr lang="en-US" sz="1800" i="0" baseline="300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124200"/>
                <a:ext cx="1562800" cy="6120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" y="4800600"/>
                <a:ext cx="1732654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800" i="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1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1800" dirty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i="0" baseline="300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800600"/>
                <a:ext cx="1732654" cy="362984"/>
              </a:xfrm>
              <a:prstGeom prst="rect">
                <a:avLst/>
              </a:prstGeom>
              <a:blipFill>
                <a:blip r:embed="rId5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590800" y="4818616"/>
                <a:ext cx="1623906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1800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18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800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i="0" baseline="30000" dirty="0">
                  <a:solidFill>
                    <a:schemeClr val="tx1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818616"/>
                <a:ext cx="1623906" cy="362984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57200" y="5334000"/>
            <a:ext cx="3505200" cy="1219200"/>
            <a:chOff x="457200" y="5334000"/>
            <a:chExt cx="3505200" cy="1219200"/>
          </a:xfrm>
        </p:grpSpPr>
        <p:sp>
          <p:nvSpPr>
            <p:cNvPr id="5" name="Rectangle 4"/>
            <p:cNvSpPr/>
            <p:nvPr/>
          </p:nvSpPr>
          <p:spPr>
            <a:xfrm>
              <a:off x="1295400" y="5715000"/>
              <a:ext cx="1524000" cy="838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i="0">
                <a:solidFill>
                  <a:prstClr val="white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295400" y="5334000"/>
              <a:ext cx="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819400" y="5334000"/>
              <a:ext cx="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914400" y="5715000"/>
              <a:ext cx="0" cy="8382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57200" y="5943600"/>
              <a:ext cx="340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Calibri"/>
                </a:rPr>
                <a:t>S</a:t>
              </a:r>
              <a:r>
                <a:rPr lang="en-US" sz="1800" baseline="-25000" dirty="0">
                  <a:latin typeface="Calibri"/>
                </a:rPr>
                <a:t>t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2971800" y="6096000"/>
              <a:ext cx="990600" cy="228600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i="0">
                <a:solidFill>
                  <a:prstClr val="whit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52800" y="5638800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 err="1">
                  <a:latin typeface="Calibri"/>
                </a:rPr>
                <a:t>q</a:t>
              </a:r>
              <a:r>
                <a:rPr lang="en-US" sz="1800" baseline="-25000" dirty="0" err="1">
                  <a:latin typeface="Calibri"/>
                </a:rPr>
                <a:t>t</a:t>
              </a:r>
              <a:endParaRPr lang="en-US" sz="1800" baseline="-25000" dirty="0">
                <a:latin typeface="Calibri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52600" y="650650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Calibri"/>
              </a:rPr>
              <a:t>T = t</a:t>
            </a:r>
            <a:endParaRPr lang="en-US" sz="1800" baseline="-25000" dirty="0">
              <a:latin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181600" y="5334000"/>
            <a:ext cx="3505200" cy="1219200"/>
            <a:chOff x="457200" y="5334000"/>
            <a:chExt cx="3505200" cy="1219200"/>
          </a:xfrm>
        </p:grpSpPr>
        <p:sp>
          <p:nvSpPr>
            <p:cNvPr id="26" name="Rectangle 25"/>
            <p:cNvSpPr/>
            <p:nvPr/>
          </p:nvSpPr>
          <p:spPr>
            <a:xfrm>
              <a:off x="1295400" y="6019800"/>
              <a:ext cx="1524000" cy="533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i="0">
                <a:solidFill>
                  <a:prstClr val="white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295400" y="5334000"/>
              <a:ext cx="0" cy="6858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819400" y="5334000"/>
              <a:ext cx="0" cy="6858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914400" y="6019800"/>
              <a:ext cx="0" cy="5334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57200" y="6096000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Calibri"/>
                </a:rPr>
                <a:t>S</a:t>
              </a:r>
              <a:r>
                <a:rPr lang="en-US" sz="1800" baseline="-25000" dirty="0">
                  <a:latin typeface="Calibri"/>
                </a:rPr>
                <a:t>t+1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2971800" y="6172200"/>
              <a:ext cx="990600" cy="152400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800" i="0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52800" y="563880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latin typeface="Calibri"/>
                </a:rPr>
                <a:t>Q</a:t>
              </a:r>
              <a:r>
                <a:rPr lang="en-US" sz="1800" baseline="-25000" dirty="0">
                  <a:latin typeface="Calibri"/>
                </a:rPr>
                <a:t>t+1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477000" y="655320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Calibri"/>
              </a:rPr>
              <a:t>T = t+1</a:t>
            </a:r>
            <a:endParaRPr lang="en-US" sz="1800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5516" y="2718927"/>
            <a:ext cx="7159332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i="0" dirty="0" err="1">
                <a:solidFill>
                  <a:schemeClr val="tx1"/>
                </a:solidFill>
              </a:rPr>
              <a:t>gwflow_coef</a:t>
            </a:r>
            <a:r>
              <a:rPr lang="en-US" sz="6000" i="0" dirty="0">
                <a:solidFill>
                  <a:schemeClr val="tx1"/>
                </a:solidFill>
              </a:rPr>
              <a:t> = -ln(K</a:t>
            </a:r>
            <a:r>
              <a:rPr lang="en-US" sz="6000" i="0" baseline="-25000" dirty="0">
                <a:solidFill>
                  <a:schemeClr val="tx1"/>
                </a:solidFill>
              </a:rPr>
              <a:t>r</a:t>
            </a:r>
            <a:r>
              <a:rPr lang="en-US" sz="6000" i="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21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1" grpId="0"/>
      <p:bldP spid="12" grpId="0"/>
      <p:bldP spid="23" grpId="0"/>
      <p:bldP spid="41" grpId="0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9F86-6E01-43A3-873F-468B5D91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69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Units used in PRMS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981200"/>
            <a:ext cx="9099550" cy="4114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/>
              <a:t>Storage (volumetric) Units: Inches (depth over area)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Example: snow pack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Flux (volumetric flow)Units: Inches (depth over area / time step)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Example: precipitation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i="1" dirty="0"/>
              <a:t>This means that most continuity calculations reduce to simple additions or subtractions because “area” and “time step” cancel out and all that is left is “depth”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PRMS Scale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/>
              <a:t>Spatial Scale: 10s to 10,000s km</a:t>
            </a:r>
            <a:r>
              <a:rPr lang="en-US" sz="2400" b="1" baseline="30000" dirty="0"/>
              <a:t>2</a:t>
            </a:r>
            <a:r>
              <a:rPr lang="en-US" sz="2400" b="1" dirty="0"/>
              <a:t> (&lt; 1 km</a:t>
            </a:r>
            <a:r>
              <a:rPr lang="en-US" sz="2400" b="1" baseline="30000" dirty="0"/>
              <a:t>2</a:t>
            </a:r>
            <a:r>
              <a:rPr lang="en-US" sz="2400" b="1" dirty="0"/>
              <a:t> resolution)</a:t>
            </a:r>
          </a:p>
          <a:p>
            <a:pPr eaLnBrk="1" hangingPunct="1">
              <a:lnSpc>
                <a:spcPct val="90000"/>
              </a:lnSpc>
            </a:pPr>
            <a:endParaRPr lang="en-US" sz="2400" b="1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b="1" dirty="0"/>
              <a:t>Temporal Scale: 1s to 100s years (daily time step)</a:t>
            </a:r>
          </a:p>
          <a:p>
            <a:pPr lvl="1" eaLnBrk="1" hangingPunct="1">
              <a:lnSpc>
                <a:spcPct val="90000"/>
              </a:lnSpc>
            </a:pPr>
            <a:endParaRPr lang="en-US" sz="2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PRMS Discretization of Space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92163" y="1916113"/>
            <a:ext cx="7667625" cy="4114800"/>
          </a:xfrm>
          <a:noFill/>
        </p:spPr>
        <p:txBody>
          <a:bodyPr/>
          <a:lstStyle/>
          <a:p>
            <a:pPr eaLnBrk="1" hangingPunct="1"/>
            <a:r>
              <a:rPr lang="en-US" sz="2800" b="1"/>
              <a:t>Model Domain</a:t>
            </a:r>
          </a:p>
          <a:p>
            <a:pPr eaLnBrk="1" hangingPunct="1"/>
            <a:r>
              <a:rPr lang="en-US" sz="2800" b="1"/>
              <a:t>Stream Segments</a:t>
            </a:r>
          </a:p>
          <a:p>
            <a:pPr eaLnBrk="1" hangingPunct="1"/>
            <a:r>
              <a:rPr lang="en-US" sz="2800" b="1"/>
              <a:t>Hydrologic Response Units </a:t>
            </a:r>
          </a:p>
          <a:p>
            <a:pPr eaLnBrk="1" hangingPunct="1"/>
            <a:r>
              <a:rPr lang="en-US" sz="2800" b="1"/>
              <a:t>Subbasins</a:t>
            </a:r>
          </a:p>
        </p:txBody>
      </p:sp>
    </p:spTree>
    <p:extLst>
      <p:ext uri="{BB962C8B-B14F-4D97-AF65-F5344CB8AC3E}">
        <p14:creationId xmlns:p14="http://schemas.microsoft.com/office/powerpoint/2010/main" val="382453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52413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Processes and Modules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66863"/>
            <a:ext cx="7772400" cy="41148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“process” represents one of the major hydrological process or administrative tasks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PRMS has 17 processes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 “module” is a piece of source code used by PRMS to simulate a process</a:t>
            </a:r>
          </a:p>
          <a:p>
            <a:pPr eaLnBrk="1" hangingPunct="1">
              <a:lnSpc>
                <a:spcPct val="90000"/>
              </a:lnSpc>
            </a:pPr>
            <a:endParaRPr lang="en-US" sz="2400" baseline="30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PRMS has 39 modules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A module must be selected for each process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244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96FB4-925E-4AFF-88B1-EDE7431C3201}"/>
              </a:ext>
            </a:extLst>
          </p:cNvPr>
          <p:cNvSpPr txBox="1"/>
          <p:nvPr/>
        </p:nvSpPr>
        <p:spPr>
          <a:xfrm>
            <a:off x="791580" y="1376772"/>
            <a:ext cx="7768553" cy="489364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Basin definition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Defines shared watershed-wide and hydrologic response unit (HRU) physical parameters and variables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Cascading flow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Determines computational order of the HRUs and groundwater reservoirs for routing flow downslope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Solar table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Compute potential solar radiation and sunlight hours for each HRU for each day of year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Time series data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Reads and stores observed data from all specified measurement stations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Temperature distribution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Distributes maximum and minimum temperatures to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Precipitation distribution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Determines the form of precipitation and distributes it from one or more stations to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Combined climate distribution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Determines the form of precipitation and distributes precipitation and temperatures to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Solar radiation distribution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Distributes solar radiation to each HRU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BF7549-DEE9-41D2-B12D-692D422573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1580" y="80628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Processes</a:t>
            </a:r>
          </a:p>
        </p:txBody>
      </p:sp>
    </p:spTree>
    <p:extLst>
      <p:ext uri="{BB962C8B-B14F-4D97-AF65-F5344CB8AC3E}">
        <p14:creationId xmlns:p14="http://schemas.microsoft.com/office/powerpoint/2010/main" val="247363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696FB4-925E-4AFF-88B1-EDE7431C3201}"/>
              </a:ext>
            </a:extLst>
          </p:cNvPr>
          <p:cNvSpPr txBox="1"/>
          <p:nvPr/>
        </p:nvSpPr>
        <p:spPr>
          <a:xfrm>
            <a:off x="791580" y="1088740"/>
            <a:ext cx="7768553" cy="51706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Transpiration period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Determines whether the current time step is in a period of active transpiration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Potential evapotranspiration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Computes the potential evapotranspiration for each HRU for each day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Canopy interception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Computes volume of intercepted precipitation, evaporation from intercepted precipitation, and </a:t>
            </a:r>
            <a:r>
              <a:rPr lang="en-US" sz="1600" i="0" dirty="0" err="1">
                <a:solidFill>
                  <a:schemeClr val="bg2"/>
                </a:solidFill>
              </a:rPr>
              <a:t>throughfall</a:t>
            </a:r>
            <a:endParaRPr lang="en-US" sz="1600" i="0" dirty="0">
              <a:solidFill>
                <a:schemeClr val="bg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Snow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Initiates development of a snowpack and simulates snow accumulation and depletion processes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Surface runoff </a:t>
            </a:r>
            <a:r>
              <a:rPr lang="en-US" i="0" dirty="0">
                <a:solidFill>
                  <a:schemeClr val="bg2"/>
                </a:solidFill>
              </a:rPr>
              <a:t>- </a:t>
            </a:r>
            <a:r>
              <a:rPr lang="en-US" sz="1600" i="0" dirty="0">
                <a:solidFill>
                  <a:schemeClr val="bg2"/>
                </a:solidFill>
              </a:rPr>
              <a:t>Computes surface runoff and infiltration for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Soil-zone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Computes inflows to and outflows from soil zone of each HRU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Groundwater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Sums inflow to and outflow from PRMS groundwater reservoirs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Streamflow</a:t>
            </a:r>
            <a:r>
              <a:rPr lang="en-US" i="0" dirty="0">
                <a:solidFill>
                  <a:schemeClr val="bg2"/>
                </a:solidFill>
              </a:rPr>
              <a:t> - </a:t>
            </a:r>
            <a:r>
              <a:rPr lang="en-US" sz="1600" i="0" dirty="0">
                <a:solidFill>
                  <a:schemeClr val="bg2"/>
                </a:solidFill>
              </a:rPr>
              <a:t>Computes daily streamflow as the sum of components of flow, channel routing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0000"/>
                </a:solidFill>
              </a:rPr>
              <a:t>Summary</a:t>
            </a:r>
            <a:r>
              <a:rPr lang="en-US" i="0" dirty="0">
                <a:solidFill>
                  <a:schemeClr val="bg2"/>
                </a:solidFill>
              </a:rPr>
              <a:t> – </a:t>
            </a:r>
            <a:r>
              <a:rPr lang="en-US" sz="1600" i="0" dirty="0">
                <a:solidFill>
                  <a:schemeClr val="bg2"/>
                </a:solidFill>
              </a:rPr>
              <a:t>various output reports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2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01092D2-AA67-4D17-A35D-31470F2F0E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114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System Concepts: Processes</a:t>
            </a:r>
          </a:p>
        </p:txBody>
      </p:sp>
    </p:spTree>
    <p:extLst>
      <p:ext uri="{BB962C8B-B14F-4D97-AF65-F5344CB8AC3E}">
        <p14:creationId xmlns:p14="http://schemas.microsoft.com/office/powerpoint/2010/main" val="2491365039"/>
      </p:ext>
    </p:extLst>
  </p:cSld>
  <p:clrMapOvr>
    <a:masterClrMapping/>
  </p:clrMapOvr>
</p:sld>
</file>

<file path=ppt/theme/theme1.xml><?xml version="1.0" encoding="utf-8"?>
<a:theme xmlns:a="http://schemas.openxmlformats.org/drawingml/2006/main" name="Soaring">
  <a:themeElements>
    <a:clrScheme name="Soaring 1">
      <a:dk1>
        <a:srgbClr val="000000"/>
      </a:dk1>
      <a:lt1>
        <a:srgbClr val="FFFFFF"/>
      </a:lt1>
      <a:dk2>
        <a:srgbClr val="0000FF"/>
      </a:dk2>
      <a:lt2>
        <a:srgbClr val="FFCC66"/>
      </a:lt2>
      <a:accent1>
        <a:srgbClr val="00FFFF"/>
      </a:accent1>
      <a:accent2>
        <a:srgbClr val="3366FF"/>
      </a:accent2>
      <a:accent3>
        <a:srgbClr val="AAAAFF"/>
      </a:accent3>
      <a:accent4>
        <a:srgbClr val="DADADA"/>
      </a:accent4>
      <a:accent5>
        <a:srgbClr val="AAFFFF"/>
      </a:accent5>
      <a:accent6>
        <a:srgbClr val="2D5CE7"/>
      </a:accent6>
      <a:hlink>
        <a:srgbClr val="FF0033"/>
      </a:hlink>
      <a:folHlink>
        <a:srgbClr val="FFFF00"/>
      </a:folHlink>
    </a:clrScheme>
    <a:fontScheme name="Soaring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5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oaring 1">
        <a:dk1>
          <a:srgbClr val="000000"/>
        </a:dk1>
        <a:lt1>
          <a:srgbClr val="FFFFFF"/>
        </a:lt1>
        <a:dk2>
          <a:srgbClr val="0000FF"/>
        </a:dk2>
        <a:lt2>
          <a:srgbClr val="FFCC66"/>
        </a:lt2>
        <a:accent1>
          <a:srgbClr val="00FFFF"/>
        </a:accent1>
        <a:accent2>
          <a:srgbClr val="3366FF"/>
        </a:accent2>
        <a:accent3>
          <a:srgbClr val="AAAAFF"/>
        </a:accent3>
        <a:accent4>
          <a:srgbClr val="DADADA"/>
        </a:accent4>
        <a:accent5>
          <a:srgbClr val="AAFFFF"/>
        </a:accent5>
        <a:accent6>
          <a:srgbClr val="2D5CE7"/>
        </a:accent6>
        <a:hlink>
          <a:srgbClr val="FF0033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2">
        <a:dk1>
          <a:srgbClr val="000000"/>
        </a:dk1>
        <a:lt1>
          <a:srgbClr val="FFFFFF"/>
        </a:lt1>
        <a:dk2>
          <a:srgbClr val="000000"/>
        </a:dk2>
        <a:lt2>
          <a:srgbClr val="CCECFF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CC99FF"/>
        </a:hlink>
        <a:folHlink>
          <a:srgbClr val="00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3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oaring 4">
        <a:dk1>
          <a:srgbClr val="000000"/>
        </a:dk1>
        <a:lt1>
          <a:srgbClr val="FFFFFF"/>
        </a:lt1>
        <a:dk2>
          <a:srgbClr val="008080"/>
        </a:dk2>
        <a:lt2>
          <a:srgbClr val="FFCC66"/>
        </a:lt2>
        <a:accent1>
          <a:srgbClr val="0099CC"/>
        </a:accent1>
        <a:accent2>
          <a:srgbClr val="009999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8A8A"/>
        </a:accent6>
        <a:hlink>
          <a:srgbClr val="6600CC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oaring 5">
        <a:dk1>
          <a:srgbClr val="000000"/>
        </a:dk1>
        <a:lt1>
          <a:srgbClr val="FFFFFF"/>
        </a:lt1>
        <a:dk2>
          <a:srgbClr val="993300"/>
        </a:dk2>
        <a:lt2>
          <a:srgbClr val="FFCC66"/>
        </a:lt2>
        <a:accent1>
          <a:srgbClr val="FF6633"/>
        </a:accent1>
        <a:accent2>
          <a:srgbClr val="CC6600"/>
        </a:accent2>
        <a:accent3>
          <a:srgbClr val="CAADAA"/>
        </a:accent3>
        <a:accent4>
          <a:srgbClr val="DADADA"/>
        </a:accent4>
        <a:accent5>
          <a:srgbClr val="FFB8AD"/>
        </a:accent5>
        <a:accent6>
          <a:srgbClr val="B95C00"/>
        </a:accent6>
        <a:hlink>
          <a:srgbClr val="CC0000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Soaring 1">
    <a:dk1>
      <a:srgbClr val="000000"/>
    </a:dk1>
    <a:lt1>
      <a:srgbClr val="FFFFFF"/>
    </a:lt1>
    <a:dk2>
      <a:srgbClr val="0000FF"/>
    </a:dk2>
    <a:lt2>
      <a:srgbClr val="FFCC66"/>
    </a:lt2>
    <a:accent1>
      <a:srgbClr val="00FFFF"/>
    </a:accent1>
    <a:accent2>
      <a:srgbClr val="3366FF"/>
    </a:accent2>
    <a:accent3>
      <a:srgbClr val="AAAAFF"/>
    </a:accent3>
    <a:accent4>
      <a:srgbClr val="DADADA"/>
    </a:accent4>
    <a:accent5>
      <a:srgbClr val="AAFFFF"/>
    </a:accent5>
    <a:accent6>
      <a:srgbClr val="2D5CE7"/>
    </a:accent6>
    <a:hlink>
      <a:srgbClr val="FF0033"/>
    </a:hlink>
    <a:folHlink>
      <a:srgbClr val="FFFF00"/>
    </a:folHlink>
  </a:clrScheme>
  <a:fontScheme name="Soaring">
    <a:majorFont>
      <a:latin typeface="Arial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Designs\Soaring.pot</Template>
  <TotalTime>28741</TotalTime>
  <Words>1207</Words>
  <Application>Microsoft Office PowerPoint</Application>
  <PresentationFormat>On-screen Show (4:3)</PresentationFormat>
  <Paragraphs>243</Paragraphs>
  <Slides>35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Comic Sans MS</vt:lpstr>
      <vt:lpstr>Symbol</vt:lpstr>
      <vt:lpstr>Times New Roman</vt:lpstr>
      <vt:lpstr>Wingdings</vt:lpstr>
      <vt:lpstr>Soaring</vt:lpstr>
      <vt:lpstr>Equation</vt:lpstr>
      <vt:lpstr>PowerPoint Presentation</vt:lpstr>
      <vt:lpstr>PowerPoint Presentation</vt:lpstr>
      <vt:lpstr>Continuity Equation</vt:lpstr>
      <vt:lpstr>Units used in PRMS</vt:lpstr>
      <vt:lpstr>PRMS Scale</vt:lpstr>
      <vt:lpstr>PRMS Discretization of Space</vt:lpstr>
      <vt:lpstr>System Concepts: Processes and Modules</vt:lpstr>
      <vt:lpstr>System Concepts: Processes</vt:lpstr>
      <vt:lpstr>System Concepts: Processes</vt:lpstr>
      <vt:lpstr>System Concepts: Dimensions</vt:lpstr>
      <vt:lpstr>System Concepts: Parameters</vt:lpstr>
      <vt:lpstr>System Concepts: Variables</vt:lpstr>
      <vt:lpstr>PowerPoint Presentation</vt:lpstr>
      <vt:lpstr>PowerPoint Presentation</vt:lpstr>
      <vt:lpstr>PowerPoint Presentation</vt:lpstr>
      <vt:lpstr>PowerPoint Presentation</vt:lpstr>
      <vt:lpstr>Solar Radiation Distribution Modules</vt:lpstr>
      <vt:lpstr>Degree-Day solf Estimation</vt:lpstr>
      <vt:lpstr>Cloud Cover Solar Radiation Estimation</vt:lpstr>
      <vt:lpstr>PowerPoint Presentation</vt:lpstr>
      <vt:lpstr>Solar Radiation Modules</vt:lpstr>
      <vt:lpstr>Potential ET Modules</vt:lpstr>
      <vt:lpstr>potet_jh</vt:lpstr>
      <vt:lpstr>Computed ET (AET) as Function of PET and Soil Texture</vt:lpstr>
      <vt:lpstr>PET Maps  Climatological Monthly Means (Farnsworth available on GDP)</vt:lpstr>
      <vt:lpstr>snowcomp Module</vt:lpstr>
      <vt:lpstr>Snow Properties</vt:lpstr>
      <vt:lpstr>Snowpack Description</vt:lpstr>
      <vt:lpstr>Snowpack Procedure</vt:lpstr>
      <vt:lpstr>PowerPoint Presentation</vt:lpstr>
      <vt:lpstr>Snow Surface Albedo vs Time</vt:lpstr>
      <vt:lpstr>Energy Balance Formulation</vt:lpstr>
      <vt:lpstr>Snow melt</vt:lpstr>
      <vt:lpstr>PowerPoint Presentation</vt:lpstr>
      <vt:lpstr>PowerPoint Presentation</vt:lpstr>
    </vt:vector>
  </TitlesOfParts>
  <Company>USGS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Support System for the Upper Gunnison River Basin, Colorado</dc:title>
  <dc:creator>markstro</dc:creator>
  <cp:lastModifiedBy>Regan, Robert S</cp:lastModifiedBy>
  <cp:revision>408</cp:revision>
  <cp:lastPrinted>1601-01-01T00:00:00Z</cp:lastPrinted>
  <dcterms:created xsi:type="dcterms:W3CDTF">2001-06-25T19:09:58Z</dcterms:created>
  <dcterms:modified xsi:type="dcterms:W3CDTF">2019-10-07T05:07:26Z</dcterms:modified>
</cp:coreProperties>
</file>